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7"/>
  </p:notesMasterIdLst>
  <p:sldIdLst>
    <p:sldId id="256" r:id="rId2"/>
    <p:sldId id="257" r:id="rId3"/>
    <p:sldId id="258" r:id="rId4"/>
    <p:sldId id="261" r:id="rId5"/>
    <p:sldId id="259" r:id="rId6"/>
    <p:sldId id="260"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3" r:id="rId27"/>
    <p:sldId id="283" r:id="rId28"/>
    <p:sldId id="284" r:id="rId29"/>
    <p:sldId id="285" r:id="rId30"/>
    <p:sldId id="286" r:id="rId31"/>
    <p:sldId id="287" r:id="rId32"/>
    <p:sldId id="294" r:id="rId33"/>
    <p:sldId id="289" r:id="rId34"/>
    <p:sldId id="290" r:id="rId35"/>
    <p:sldId id="292" r:id="rId36"/>
  </p:sldIdLst>
  <p:sldSz cx="9144000" cy="6858000" type="screen4x3"/>
  <p:notesSz cx="6858000" cy="9144000"/>
  <p:defaultTextStyle>
    <a:lvl1pPr>
      <a:defRPr>
        <a:latin typeface="+mn-lt"/>
        <a:ea typeface="+mn-ea"/>
        <a:cs typeface="+mn-cs"/>
        <a:sym typeface="Avenir Roman"/>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lastRow>
    <a:fir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defRPr sz="1800"/>
            </a:pPr>
            <a:r>
              <a:rPr sz="2400"/>
              <a:t>If I can pull the bow ball off, it is not race legal.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pPr lvl="0"/>
            <a:endParaRPr/>
          </a:p>
        </p:txBody>
      </p:sp>
      <p:sp>
        <p:nvSpPr>
          <p:cNvPr id="137" name="Shape 137"/>
          <p:cNvSpPr>
            <a:spLocks noGrp="1"/>
          </p:cNvSpPr>
          <p:nvPr>
            <p:ph type="body" sz="quarter" idx="1"/>
          </p:nvPr>
        </p:nvSpPr>
        <p:spPr>
          <a:prstGeom prst="rect">
            <a:avLst/>
          </a:prstGeom>
        </p:spPr>
        <p:txBody>
          <a:bodyPr/>
          <a:lstStyle/>
          <a:p>
            <a:pPr lvl="0">
              <a:defRPr sz="1800"/>
            </a:pPr>
            <a:r>
              <a:rPr sz="2400"/>
              <a:t>Fines for dropped bung (no advantage)</a:t>
            </a:r>
          </a:p>
          <a:p>
            <a:pPr lvl="0">
              <a:defRPr sz="1800"/>
            </a:pPr>
            <a:r>
              <a:rPr sz="2400"/>
              <a:t>If deliberate advantage gained more serious consequences.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p>
            <a:pPr lvl="0">
              <a:defRPr sz="1800"/>
            </a:pPr>
            <a:endParaRPr sz="2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9" name="Shape 9"/>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10" name="Shape 10"/>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4400"/>
              <a:t>Title Text</a:t>
            </a:r>
          </a:p>
        </p:txBody>
      </p:sp>
      <p:sp>
        <p:nvSpPr>
          <p:cNvPr id="43" name="Shape 43"/>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7" name="Shape 47"/>
          <p:cNvSpPr>
            <a:spLocks noGrp="1"/>
          </p:cNvSpPr>
          <p:nvPr>
            <p:ph type="body" idx="1"/>
          </p:nvPr>
        </p:nvSpPr>
        <p:spPr>
          <a:xfrm>
            <a:off x="457200" y="274638"/>
            <a:ext cx="6019800" cy="6583364"/>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spTree>
      <p:nvGrpSpPr>
        <p:cNvPr id="1" name=""/>
        <p:cNvGrpSpPr/>
        <p:nvPr/>
      </p:nvGrpSpPr>
      <p:grpSpPr>
        <a:xfrm>
          <a:off x="0" y="0"/>
          <a:ext cx="0" cy="0"/>
          <a:chOff x="0" y="0"/>
          <a:chExt cx="0" cy="0"/>
        </a:xfrm>
      </p:grpSpPr>
      <p:sp>
        <p:nvSpPr>
          <p:cNvPr id="50" name="Shape 50"/>
          <p:cNvSpPr/>
          <p:nvPr/>
        </p:nvSpPr>
        <p:spPr>
          <a:xfrm>
            <a:off x="0" y="6694905"/>
            <a:ext cx="9144000" cy="163096"/>
          </a:xfrm>
          <a:prstGeom prst="rect">
            <a:avLst/>
          </a:prstGeom>
          <a:solidFill>
            <a:srgbClr val="99CCCC"/>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51" name="Shape 51"/>
          <p:cNvSpPr/>
          <p:nvPr/>
        </p:nvSpPr>
        <p:spPr>
          <a:xfrm>
            <a:off x="866774" y="6715125"/>
            <a:ext cx="8277226" cy="1588"/>
          </a:xfrm>
          <a:prstGeom prst="line">
            <a:avLst/>
          </a:prstGeom>
          <a:ln w="38100">
            <a:solidFill>
              <a:srgbClr val="595959"/>
            </a:solidFill>
          </a:ln>
        </p:spPr>
        <p:txBody>
          <a:bodyPr lIns="0" tIns="0" rIns="0" bIns="0"/>
          <a:lstStyle/>
          <a:p>
            <a:pPr lvl="0" defTabSz="457200">
              <a:defRPr sz="1200">
                <a:latin typeface="+mj-lt"/>
                <a:ea typeface="+mj-ea"/>
                <a:cs typeface="+mj-cs"/>
                <a:sym typeface="Helvetica"/>
              </a:defRPr>
            </a:pPr>
            <a:endParaRPr/>
          </a:p>
        </p:txBody>
      </p:sp>
      <p:pic>
        <p:nvPicPr>
          <p:cNvPr id="52" name="image1.png" descr="Univ crest"/>
          <p:cNvPicPr/>
          <p:nvPr/>
        </p:nvPicPr>
        <p:blipFill>
          <a:blip r:embed="rId2">
            <a:extLst/>
          </a:blip>
          <a:stretch>
            <a:fillRect/>
          </a:stretch>
        </p:blipFill>
        <p:spPr>
          <a:xfrm>
            <a:off x="95219" y="6272231"/>
            <a:ext cx="457201" cy="511176"/>
          </a:xfrm>
          <a:prstGeom prst="rect">
            <a:avLst/>
          </a:prstGeom>
          <a:ln w="12700">
            <a:miter lim="400000"/>
          </a:ln>
        </p:spPr>
      </p:pic>
      <p:sp>
        <p:nvSpPr>
          <p:cNvPr id="53" name="Shape 53"/>
          <p:cNvSpPr>
            <a:spLocks noGrp="1"/>
          </p:cNvSpPr>
          <p:nvPr>
            <p:ph type="title"/>
          </p:nvPr>
        </p:nvSpPr>
        <p:spPr>
          <a:xfrm>
            <a:off x="457200" y="92076"/>
            <a:ext cx="8229600" cy="1508125"/>
          </a:xfrm>
          <a:prstGeom prst="rect">
            <a:avLst/>
          </a:prstGeom>
        </p:spPr>
        <p:txBody>
          <a:bodyPr lIns="0" tIns="0" rIns="0" bIns="0"/>
          <a:lstStyle/>
          <a:p>
            <a:pPr lvl="0">
              <a:defRPr sz="1800"/>
            </a:pPr>
            <a:r>
              <a:rPr sz="4400"/>
              <a:t>Title Text</a:t>
            </a:r>
          </a:p>
        </p:txBody>
      </p:sp>
      <p:sp>
        <p:nvSpPr>
          <p:cNvPr id="54" name="Shape 54"/>
          <p:cNvSpPr>
            <a:spLocks noGrp="1"/>
          </p:cNvSpPr>
          <p:nvPr>
            <p:ph type="body" idx="1"/>
          </p:nvPr>
        </p:nvSpPr>
        <p:spPr>
          <a:prstGeom prst="rect">
            <a:avLst/>
          </a:prstGeom>
        </p:spPr>
        <p:txBody>
          <a:bodyPr lIns="0" tIns="0" rIns="0" bIns="0"/>
          <a:lstStyle>
            <a:lvl2pPr marL="783771" indent="-326571"/>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5" name="Shape 55"/>
          <p:cNvSpPr>
            <a:spLocks noGrp="1"/>
          </p:cNvSpPr>
          <p:nvPr>
            <p:ph type="sldNum" sz="quarter" idx="2"/>
          </p:nvPr>
        </p:nvSpPr>
        <p:spPr>
          <a:xfrm>
            <a:off x="6553200" y="6404293"/>
            <a:ext cx="2133600" cy="269239"/>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spTree>
      <p:nvGrpSpPr>
        <p:cNvPr id="1" name=""/>
        <p:cNvGrpSpPr/>
        <p:nvPr/>
      </p:nvGrpSpPr>
      <p:grpSpPr>
        <a:xfrm>
          <a:off x="0" y="0"/>
          <a:ext cx="0" cy="0"/>
          <a:chOff x="0" y="0"/>
          <a:chExt cx="0" cy="0"/>
        </a:xfrm>
      </p:grpSpPr>
      <p:sp>
        <p:nvSpPr>
          <p:cNvPr id="57" name="Shape 57"/>
          <p:cNvSpPr/>
          <p:nvPr/>
        </p:nvSpPr>
        <p:spPr>
          <a:xfrm>
            <a:off x="0" y="6694905"/>
            <a:ext cx="9144000" cy="163096"/>
          </a:xfrm>
          <a:prstGeom prst="rect">
            <a:avLst/>
          </a:prstGeom>
          <a:solidFill>
            <a:srgbClr val="99CCCC"/>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58" name="Shape 58"/>
          <p:cNvSpPr/>
          <p:nvPr/>
        </p:nvSpPr>
        <p:spPr>
          <a:xfrm>
            <a:off x="866774" y="6715125"/>
            <a:ext cx="8277226" cy="1588"/>
          </a:xfrm>
          <a:prstGeom prst="line">
            <a:avLst/>
          </a:prstGeom>
          <a:ln w="38100">
            <a:solidFill>
              <a:srgbClr val="595959"/>
            </a:solidFill>
          </a:ln>
        </p:spPr>
        <p:txBody>
          <a:bodyPr lIns="0" tIns="0" rIns="0" bIns="0"/>
          <a:lstStyle/>
          <a:p>
            <a:pPr lvl="0" defTabSz="457200">
              <a:defRPr sz="1200">
                <a:latin typeface="+mj-lt"/>
                <a:ea typeface="+mj-ea"/>
                <a:cs typeface="+mj-cs"/>
                <a:sym typeface="Helvetica"/>
              </a:defRPr>
            </a:pPr>
            <a:endParaRPr/>
          </a:p>
        </p:txBody>
      </p:sp>
      <p:pic>
        <p:nvPicPr>
          <p:cNvPr id="59" name="image1.png" descr="Univ crest"/>
          <p:cNvPicPr/>
          <p:nvPr/>
        </p:nvPicPr>
        <p:blipFill>
          <a:blip r:embed="rId2">
            <a:extLst/>
          </a:blip>
          <a:stretch>
            <a:fillRect/>
          </a:stretch>
        </p:blipFill>
        <p:spPr>
          <a:xfrm>
            <a:off x="95219" y="6272231"/>
            <a:ext cx="457201" cy="511176"/>
          </a:xfrm>
          <a:prstGeom prst="rect">
            <a:avLst/>
          </a:prstGeom>
          <a:ln w="12700">
            <a:miter lim="400000"/>
          </a:ln>
        </p:spPr>
      </p:pic>
      <p:sp>
        <p:nvSpPr>
          <p:cNvPr id="60" name="Shape 60"/>
          <p:cNvSpPr>
            <a:spLocks noGrp="1"/>
          </p:cNvSpPr>
          <p:nvPr>
            <p:ph type="title"/>
          </p:nvPr>
        </p:nvSpPr>
        <p:spPr>
          <a:xfrm>
            <a:off x="457200" y="92076"/>
            <a:ext cx="8229600" cy="1508125"/>
          </a:xfrm>
          <a:prstGeom prst="rect">
            <a:avLst/>
          </a:prstGeom>
        </p:spPr>
        <p:txBody>
          <a:bodyPr lIns="0" tIns="0" rIns="0" bIns="0"/>
          <a:lstStyle/>
          <a:p>
            <a:pPr lvl="0">
              <a:defRPr sz="1800"/>
            </a:pPr>
            <a:r>
              <a:rPr sz="4400"/>
              <a:t>Title Text</a:t>
            </a:r>
          </a:p>
        </p:txBody>
      </p:sp>
      <p:sp>
        <p:nvSpPr>
          <p:cNvPr id="61" name="Shape 61"/>
          <p:cNvSpPr>
            <a:spLocks noGrp="1"/>
          </p:cNvSpPr>
          <p:nvPr>
            <p:ph type="body" idx="1"/>
          </p:nvPr>
        </p:nvSpPr>
        <p:spPr>
          <a:xfrm>
            <a:off x="457200" y="1600200"/>
            <a:ext cx="4038600" cy="5257800"/>
          </a:xfrm>
          <a:prstGeom prst="rect">
            <a:avLst/>
          </a:prstGeom>
        </p:spPr>
        <p:txBody>
          <a:bodyPr lIns="0" tIns="0" rIns="0" bIns="0"/>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62" name="Shape 62"/>
          <p:cNvSpPr>
            <a:spLocks noGrp="1"/>
          </p:cNvSpPr>
          <p:nvPr>
            <p:ph type="sldNum" sz="quarter" idx="2"/>
          </p:nvPr>
        </p:nvSpPr>
        <p:spPr>
          <a:xfrm>
            <a:off x="6553200" y="6404293"/>
            <a:ext cx="2133600" cy="269239"/>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4400"/>
              <a:t>Title Text</a:t>
            </a:r>
          </a:p>
        </p:txBody>
      </p:sp>
      <p:sp>
        <p:nvSpPr>
          <p:cNvPr id="14" name="Shape 14"/>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17" name="Shape 17"/>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Title Text</a:t>
            </a:r>
          </a:p>
        </p:txBody>
      </p:sp>
      <p:sp>
        <p:nvSpPr>
          <p:cNvPr id="18" name="Shape 18"/>
          <p:cNvSpPr>
            <a:spLocks noGrp="1"/>
          </p:cNvSpPr>
          <p:nvPr>
            <p:ph type="body"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400"/>
              <a:t>Title Text</a:t>
            </a:r>
          </a:p>
        </p:txBody>
      </p:sp>
      <p:sp>
        <p:nvSpPr>
          <p:cNvPr id="22" name="Shape 22"/>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25" name="Shape 25"/>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6" name="Shape 26"/>
          <p:cNvSpPr>
            <a:spLocks noGrp="1"/>
          </p:cNvSpPr>
          <p:nvPr>
            <p:ph type="body" idx="1"/>
          </p:nvPr>
        </p:nvSpPr>
        <p:spPr>
          <a:xfrm>
            <a:off x="457200" y="1435464"/>
            <a:ext cx="4040188" cy="73941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29" name="Shape 29"/>
          <p:cNvSpPr>
            <a:spLocks noGrp="1"/>
          </p:cNvSpPr>
          <p:nvPr>
            <p:ph type="title"/>
          </p:nvPr>
        </p:nvSpPr>
        <p:spPr>
          <a:xfrm>
            <a:off x="457200" y="0"/>
            <a:ext cx="8229600" cy="1692277"/>
          </a:xfrm>
          <a:prstGeom prst="rect">
            <a:avLst/>
          </a:prstGeom>
        </p:spPr>
        <p:txBody>
          <a:bodyPr/>
          <a:lstStyle/>
          <a:p>
            <a:pPr lvl="0">
              <a:defRPr sz="1800"/>
            </a:pPr>
            <a:r>
              <a:rPr sz="4400"/>
              <a:t>Title Text</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34" name="Shape 34"/>
          <p:cNvSpPr>
            <a:spLocks noGrp="1"/>
          </p:cNvSpPr>
          <p:nvPr>
            <p:ph type="title"/>
          </p:nvPr>
        </p:nvSpPr>
        <p:spPr>
          <a:xfrm>
            <a:off x="457200" y="0"/>
            <a:ext cx="3008315" cy="1435100"/>
          </a:xfrm>
          <a:prstGeom prst="rect">
            <a:avLst/>
          </a:prstGeom>
        </p:spPr>
        <p:txBody>
          <a:bodyPr anchor="b"/>
          <a:lstStyle>
            <a:lvl1pPr algn="l">
              <a:defRPr sz="2000" b="1"/>
            </a:lvl1pPr>
          </a:lstStyle>
          <a:p>
            <a:pPr lvl="0">
              <a:defRPr sz="1800" b="0"/>
            </a:pPr>
            <a:r>
              <a:rPr sz="2000" b="1"/>
              <a:t>Title Text</a:t>
            </a:r>
          </a:p>
        </p:txBody>
      </p:sp>
      <p:sp>
        <p:nvSpPr>
          <p:cNvPr id="35" name="Shape 35"/>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38" name="Shape 38"/>
          <p:cNvSpPr>
            <a:spLocks noGrp="1"/>
          </p:cNvSpPr>
          <p:nvPr>
            <p:ph type="title"/>
          </p:nvPr>
        </p:nvSpPr>
        <p:spPr>
          <a:xfrm>
            <a:off x="1792288" y="4800600"/>
            <a:ext cx="5486402" cy="566738"/>
          </a:xfrm>
          <a:prstGeom prst="rect">
            <a:avLst/>
          </a:prstGeom>
        </p:spPr>
        <p:txBody>
          <a:bodyPr anchor="b"/>
          <a:lstStyle>
            <a:lvl1pPr algn="l">
              <a:defRPr sz="2000" b="1"/>
            </a:lvl1pPr>
          </a:lstStyle>
          <a:p>
            <a:pPr lvl="0">
              <a:defRPr sz="1800" b="0"/>
            </a:pPr>
            <a:r>
              <a:rPr sz="2000" b="1"/>
              <a:t>Title Text</a:t>
            </a:r>
          </a:p>
        </p:txBody>
      </p:sp>
      <p:sp>
        <p:nvSpPr>
          <p:cNvPr id="39" name="Shape 39"/>
          <p:cNvSpPr>
            <a:spLocks noGrp="1"/>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6694905"/>
            <a:ext cx="9144000" cy="163097"/>
          </a:xfrm>
          <a:prstGeom prst="rect">
            <a:avLst/>
          </a:prstGeom>
          <a:solidFill>
            <a:srgbClr val="99CCCC"/>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3" name="Shape 3"/>
          <p:cNvSpPr/>
          <p:nvPr/>
        </p:nvSpPr>
        <p:spPr>
          <a:xfrm>
            <a:off x="866774" y="6715125"/>
            <a:ext cx="8277227" cy="1589"/>
          </a:xfrm>
          <a:prstGeom prst="line">
            <a:avLst/>
          </a:prstGeom>
          <a:ln w="38100">
            <a:solidFill>
              <a:srgbClr val="595959"/>
            </a:solidFill>
          </a:ln>
        </p:spPr>
        <p:txBody>
          <a:bodyPr lIns="0" tIns="0" rIns="0" bIns="0"/>
          <a:lstStyle/>
          <a:p>
            <a:pPr lvl="0" defTabSz="457200">
              <a:defRPr sz="1200">
                <a:latin typeface="+mj-lt"/>
                <a:ea typeface="+mj-ea"/>
                <a:cs typeface="+mj-cs"/>
                <a:sym typeface="Helvetica"/>
              </a:defRPr>
            </a:pPr>
            <a:endParaRPr/>
          </a:p>
        </p:txBody>
      </p:sp>
      <p:pic>
        <p:nvPicPr>
          <p:cNvPr id="4" name="image1.png" descr="Univ crest"/>
          <p:cNvPicPr/>
          <p:nvPr/>
        </p:nvPicPr>
        <p:blipFill>
          <a:blip r:embed="rId15">
            <a:extLst/>
          </a:blip>
          <a:stretch>
            <a:fillRect/>
          </a:stretch>
        </p:blipFill>
        <p:spPr>
          <a:xfrm>
            <a:off x="95219" y="6272231"/>
            <a:ext cx="457202" cy="511177"/>
          </a:xfrm>
          <a:prstGeom prst="rect">
            <a:avLst/>
          </a:prstGeom>
          <a:ln w="12700">
            <a:miter lim="400000"/>
          </a:ln>
        </p:spPr>
      </p:pic>
      <p:sp>
        <p:nvSpPr>
          <p:cNvPr id="5" name="Shape 5"/>
          <p:cNvSpPr>
            <a:spLocks noGrp="1"/>
          </p:cNvSpPr>
          <p:nvPr>
            <p:ph type="title"/>
          </p:nvPr>
        </p:nvSpPr>
        <p:spPr>
          <a:xfrm>
            <a:off x="457200" y="92075"/>
            <a:ext cx="8229600" cy="1508126"/>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8" tIns="45718" rIns="45718" bIns="45718" anchor="ctr">
            <a:normAutofit/>
          </a:bodyPr>
          <a:lstStyle/>
          <a:p>
            <a:pPr lvl="0">
              <a:defRPr sz="1800"/>
            </a:pPr>
            <a:r>
              <a:rPr sz="4400"/>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8" tIns="45718" rIns="45718" bIns="45718">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404292"/>
            <a:ext cx="21336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hape 66"/>
          <p:cNvSpPr>
            <a:spLocks noGrp="1"/>
          </p:cNvSpPr>
          <p:nvPr>
            <p:ph type="title"/>
          </p:nvPr>
        </p:nvSpPr>
        <p:spPr>
          <a:xfrm>
            <a:off x="685800" y="2111375"/>
            <a:ext cx="7772400" cy="1470025"/>
          </a:xfrm>
          <a:prstGeom prst="rect">
            <a:avLst/>
          </a:prstGeom>
        </p:spPr>
        <p:txBody>
          <a:bodyPr/>
          <a:lstStyle/>
          <a:p>
            <a:pPr lvl="0">
              <a:defRPr sz="1800"/>
            </a:pPr>
            <a:r>
              <a:rPr sz="4400"/>
              <a:t>Coxing Bumps Races</a:t>
            </a:r>
          </a:p>
          <a:p>
            <a:pPr lvl="0">
              <a:defRPr sz="1800"/>
            </a:pPr>
            <a:r>
              <a:rPr sz="4400" i="1"/>
              <a:t>Novice</a:t>
            </a:r>
          </a:p>
        </p:txBody>
      </p:sp>
      <p:pic>
        <p:nvPicPr>
          <p:cNvPr id="67" name="image1.jpeg" descr="C:\Users\drw\Pictures\P6150135.JPG"/>
          <p:cNvPicPr/>
          <p:nvPr/>
        </p:nvPicPr>
        <p:blipFill>
          <a:blip r:embed="rId2">
            <a:extLst/>
          </a:blip>
          <a:stretch>
            <a:fillRect/>
          </a:stretch>
        </p:blipFill>
        <p:spPr>
          <a:xfrm>
            <a:off x="1509993" y="4371976"/>
            <a:ext cx="6084000" cy="1973795"/>
          </a:xfrm>
          <a:prstGeom prst="rect">
            <a:avLst/>
          </a:prstGeom>
          <a:ln w="12700">
            <a:miter lim="400000"/>
          </a:ln>
        </p:spPr>
      </p:pic>
      <p:pic>
        <p:nvPicPr>
          <p:cNvPr id="68" name="image2.png"/>
          <p:cNvPicPr/>
          <p:nvPr/>
        </p:nvPicPr>
        <p:blipFill>
          <a:blip r:embed="rId3">
            <a:extLst/>
          </a:blip>
          <a:stretch>
            <a:fillRect/>
          </a:stretch>
        </p:blipFill>
        <p:spPr>
          <a:xfrm>
            <a:off x="3962672" y="1200150"/>
            <a:ext cx="932432" cy="117091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274638"/>
            <a:ext cx="8229600" cy="1143001"/>
          </a:xfrm>
          <a:prstGeom prst="rect">
            <a:avLst/>
          </a:prstGeom>
        </p:spPr>
        <p:txBody>
          <a:bodyPr/>
          <a:lstStyle/>
          <a:p>
            <a:pPr lvl="0">
              <a:defRPr sz="1800"/>
            </a:pPr>
            <a:r>
              <a:rPr sz="4400"/>
              <a:t>Rowing to the Start</a:t>
            </a:r>
          </a:p>
        </p:txBody>
      </p:sp>
      <p:sp>
        <p:nvSpPr>
          <p:cNvPr id="105" name="Shape 105"/>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900"/>
              <a:t>Row down when told to by marshals.</a:t>
            </a:r>
          </a:p>
          <a:p>
            <a:pPr lvl="0">
              <a:lnSpc>
                <a:spcPct val="80000"/>
              </a:lnSpc>
              <a:spcBef>
                <a:spcPts val="600"/>
              </a:spcBef>
              <a:defRPr sz="1800"/>
            </a:pPr>
            <a:r>
              <a:rPr sz="2900"/>
              <a:t>Row down carefully on your side of the river.</a:t>
            </a:r>
          </a:p>
          <a:p>
            <a:pPr marL="742950" lvl="1" indent="-285750">
              <a:lnSpc>
                <a:spcPct val="80000"/>
              </a:lnSpc>
              <a:spcBef>
                <a:spcPts val="600"/>
              </a:spcBef>
              <a:defRPr sz="1800"/>
            </a:pPr>
            <a:r>
              <a:rPr sz="2500"/>
              <a:t>Crews returning, who may have sustained damage.</a:t>
            </a:r>
          </a:p>
          <a:p>
            <a:pPr lvl="0">
              <a:lnSpc>
                <a:spcPct val="80000"/>
              </a:lnSpc>
              <a:spcBef>
                <a:spcPts val="600"/>
              </a:spcBef>
              <a:defRPr sz="1800"/>
            </a:pPr>
            <a:r>
              <a:rPr sz="2900"/>
              <a:t>Keep in order.</a:t>
            </a:r>
          </a:p>
          <a:p>
            <a:pPr lvl="0">
              <a:lnSpc>
                <a:spcPct val="80000"/>
              </a:lnSpc>
              <a:spcBef>
                <a:spcPts val="600"/>
              </a:spcBef>
              <a:buClr>
                <a:srgbClr val="000000"/>
              </a:buClr>
              <a:defRPr sz="1800"/>
            </a:pPr>
            <a:r>
              <a:rPr sz="2900"/>
              <a:t>1 practice start</a:t>
            </a:r>
          </a:p>
          <a:p>
            <a:pPr marL="742950" lvl="1" indent="-285750">
              <a:lnSpc>
                <a:spcPct val="80000"/>
              </a:lnSpc>
              <a:spcBef>
                <a:spcPts val="600"/>
              </a:spcBef>
              <a:buClr>
                <a:srgbClr val="000000"/>
              </a:buClr>
              <a:defRPr sz="1800"/>
            </a:pPr>
            <a:r>
              <a:rPr sz="2500"/>
              <a:t>Outside the Plough only!</a:t>
            </a:r>
          </a:p>
          <a:p>
            <a:pPr marL="742950" lvl="1" indent="-285750">
              <a:lnSpc>
                <a:spcPct val="80000"/>
              </a:lnSpc>
              <a:spcBef>
                <a:spcPts val="600"/>
              </a:spcBef>
              <a:buClr>
                <a:srgbClr val="000000"/>
              </a:buClr>
              <a:defRPr sz="1800"/>
            </a:pPr>
            <a:r>
              <a:rPr sz="2500"/>
              <a:t>If running late, may abandon practice starts (instructed by marshals).</a:t>
            </a:r>
          </a:p>
          <a:p>
            <a:pPr lvl="0">
              <a:lnSpc>
                <a:spcPct val="80000"/>
              </a:lnSpc>
              <a:spcBef>
                <a:spcPts val="600"/>
              </a:spcBef>
              <a:defRPr sz="1800"/>
            </a:pPr>
            <a:r>
              <a:rPr sz="2900"/>
              <a:t>Row up and spin on to your station – pull in to the bank.</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 name="Shape 121"/>
          <p:cNvSpPr>
            <a:spLocks noGrp="1"/>
          </p:cNvSpPr>
          <p:nvPr>
            <p:ph type="title"/>
          </p:nvPr>
        </p:nvSpPr>
        <p:spPr>
          <a:xfrm>
            <a:off x="722312" y="4406900"/>
            <a:ext cx="7772401" cy="1362075"/>
          </a:xfrm>
          <a:prstGeom prst="rect">
            <a:avLst/>
          </a:prstGeom>
        </p:spPr>
        <p:txBody>
          <a:bodyPr/>
          <a:lstStyle/>
          <a:p>
            <a:pPr lvl="0">
              <a:defRPr sz="1800" b="0" cap="none"/>
            </a:pPr>
            <a:r>
              <a:rPr sz="4000" b="1" cap="all"/>
              <a:t>The start</a:t>
            </a:r>
          </a:p>
        </p:txBody>
      </p:sp>
      <p:sp>
        <p:nvSpPr>
          <p:cNvPr id="122" name="Shape 122"/>
          <p:cNvSpPr>
            <a:spLocks noGrp="1"/>
          </p:cNvSpPr>
          <p:nvPr>
            <p:ph type="body" idx="1"/>
          </p:nvPr>
        </p:nvSpPr>
        <p:spPr>
          <a:xfrm>
            <a:off x="722312" y="2906713"/>
            <a:ext cx="7772401" cy="1500189"/>
          </a:xfrm>
          <a:prstGeom prst="rect">
            <a:avLst/>
          </a:prstGeom>
        </p:spPr>
        <p:txBody>
          <a:bodyPr/>
          <a:lstStyle/>
          <a:p>
            <a:pPr lvl="0"/>
            <a:endParaRPr/>
          </a:p>
        </p:txBody>
      </p:sp>
      <p:sp>
        <p:nvSpPr>
          <p:cNvPr id="123" name="Shape 123"/>
          <p:cNvSpPr>
            <a:spLocks noGrp="1"/>
          </p:cNvSpPr>
          <p:nvPr>
            <p:ph type="sldNum" sz="quarter" idx="2"/>
          </p:nvPr>
        </p:nvSpPr>
        <p:spPr>
          <a:xfrm>
            <a:off x="6553200" y="6404292"/>
            <a:ext cx="2133600" cy="269242"/>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11</a:t>
            </a:fld>
            <a:endParaRPr sz="1116">
              <a:solidFill>
                <a:srgbClr val="888888"/>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 name="Shape 125"/>
          <p:cNvSpPr/>
          <p:nvPr/>
        </p:nvSpPr>
        <p:spPr>
          <a:xfrm>
            <a:off x="814386" y="6404293"/>
            <a:ext cx="3300414"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Seniors</a:t>
            </a:r>
          </a:p>
        </p:txBody>
      </p:sp>
      <p:sp>
        <p:nvSpPr>
          <p:cNvPr id="126" name="Shape 126"/>
          <p:cNvSpPr>
            <a:spLocks noGrp="1"/>
          </p:cNvSpPr>
          <p:nvPr>
            <p:ph type="title"/>
          </p:nvPr>
        </p:nvSpPr>
        <p:spPr>
          <a:xfrm>
            <a:off x="457200" y="274638"/>
            <a:ext cx="8229600" cy="1143001"/>
          </a:xfrm>
          <a:prstGeom prst="rect">
            <a:avLst/>
          </a:prstGeom>
        </p:spPr>
        <p:txBody>
          <a:bodyPr/>
          <a:lstStyle/>
          <a:p>
            <a:pPr lvl="0">
              <a:defRPr sz="1800"/>
            </a:pPr>
            <a:r>
              <a:rPr sz="4400"/>
              <a:t>The Countdown</a:t>
            </a:r>
          </a:p>
        </p:txBody>
      </p:sp>
      <p:sp>
        <p:nvSpPr>
          <p:cNvPr id="127" name="Shape 127"/>
          <p:cNvSpPr>
            <a:spLocks noGrp="1"/>
          </p:cNvSpPr>
          <p:nvPr>
            <p:ph type="body" idx="1"/>
          </p:nvPr>
        </p:nvSpPr>
        <p:spPr>
          <a:xfrm>
            <a:off x="457200" y="1600200"/>
            <a:ext cx="4038600" cy="4525963"/>
          </a:xfrm>
          <a:prstGeom prst="rect">
            <a:avLst/>
          </a:prstGeom>
        </p:spPr>
        <p:txBody>
          <a:bodyPr/>
          <a:lstStyle/>
          <a:p>
            <a:pPr marL="342900" lvl="0" indent="-342900">
              <a:lnSpc>
                <a:spcPct val="80000"/>
              </a:lnSpc>
              <a:defRPr sz="1800"/>
            </a:pPr>
            <a:r>
              <a:rPr sz="2500"/>
              <a:t>Your senior/junior umpires will introduce themselves to you.</a:t>
            </a:r>
          </a:p>
          <a:p>
            <a:pPr marL="342900" lvl="0" indent="-342900">
              <a:lnSpc>
                <a:spcPct val="80000"/>
              </a:lnSpc>
              <a:defRPr sz="1800"/>
            </a:pPr>
            <a:r>
              <a:rPr sz="2500"/>
              <a:t>Keep calm &amp; in control of your crew.</a:t>
            </a:r>
          </a:p>
          <a:p>
            <a:pPr marL="342900" lvl="0" indent="-342900">
              <a:lnSpc>
                <a:spcPct val="80000"/>
              </a:lnSpc>
              <a:defRPr sz="1800"/>
            </a:pPr>
            <a:endParaRPr sz="2500"/>
          </a:p>
          <a:p>
            <a:pPr marL="342900" lvl="0" indent="-342900">
              <a:lnSpc>
                <a:spcPct val="80000"/>
              </a:lnSpc>
              <a:defRPr sz="1800"/>
            </a:pPr>
            <a:r>
              <a:rPr sz="2500"/>
              <a:t>4 minute gun</a:t>
            </a:r>
          </a:p>
          <a:p>
            <a:pPr marL="742950" lvl="1" indent="-285750">
              <a:lnSpc>
                <a:spcPct val="80000"/>
              </a:lnSpc>
              <a:spcBef>
                <a:spcPts val="500"/>
              </a:spcBef>
              <a:defRPr sz="1800"/>
            </a:pPr>
            <a:r>
              <a:rPr sz="2200"/>
              <a:t>Should be spinning or have spun by this point.</a:t>
            </a:r>
          </a:p>
          <a:p>
            <a:pPr marL="742950" lvl="1" indent="-285750">
              <a:lnSpc>
                <a:spcPct val="80000"/>
              </a:lnSpc>
              <a:spcBef>
                <a:spcPts val="500"/>
              </a:spcBef>
              <a:defRPr sz="1800"/>
            </a:pPr>
            <a:r>
              <a:rPr sz="2200"/>
              <a:t>Crew getting ready for start.</a:t>
            </a:r>
          </a:p>
          <a:p>
            <a:pPr marL="342900" lvl="0" indent="-342900">
              <a:lnSpc>
                <a:spcPct val="80000"/>
              </a:lnSpc>
              <a:defRPr sz="1800"/>
            </a:pPr>
            <a:r>
              <a:rPr sz="2500"/>
              <a:t>1 minute gun</a:t>
            </a:r>
          </a:p>
          <a:p>
            <a:pPr marL="742950" lvl="1" indent="-285750">
              <a:lnSpc>
                <a:spcPct val="80000"/>
              </a:lnSpc>
              <a:spcBef>
                <a:spcPts val="500"/>
              </a:spcBef>
              <a:defRPr sz="1800"/>
            </a:pPr>
            <a:r>
              <a:rPr sz="2200"/>
              <a:t>Everyone ready to go.</a:t>
            </a:r>
          </a:p>
        </p:txBody>
      </p:sp>
      <p:sp>
        <p:nvSpPr>
          <p:cNvPr id="128" name="Shape 128"/>
          <p:cNvSpPr/>
          <p:nvPr/>
        </p:nvSpPr>
        <p:spPr>
          <a:xfrm>
            <a:off x="4648200" y="1600200"/>
            <a:ext cx="4038600" cy="452596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342900" indent="-342900">
              <a:lnSpc>
                <a:spcPct val="80000"/>
              </a:lnSpc>
              <a:spcBef>
                <a:spcPts val="600"/>
              </a:spcBef>
              <a:buSzPct val="100000"/>
              <a:buFont typeface="Arial"/>
              <a:buChar char="•"/>
              <a:defRPr sz="2500">
                <a:latin typeface="Calibri"/>
                <a:ea typeface="Calibri"/>
                <a:cs typeface="Calibri"/>
                <a:sym typeface="Calibri"/>
              </a:defRPr>
            </a:lvl1pPr>
          </a:lstStyle>
          <a:p>
            <a:pPr lvl="0">
              <a:defRPr sz="1800"/>
            </a:pPr>
            <a:r>
              <a:rPr sz="2500"/>
              <a:t>During the countdown, you must hold the bung up high for the umpires to see.</a:t>
            </a:r>
          </a:p>
        </p:txBody>
      </p:sp>
      <p:sp>
        <p:nvSpPr>
          <p:cNvPr id="129" name="Shape 129"/>
          <p:cNvSpPr>
            <a:spLocks noGrp="1"/>
          </p:cNvSpPr>
          <p:nvPr>
            <p:ph type="sldNum" sz="quarter" idx="2"/>
          </p:nvPr>
        </p:nvSpPr>
        <p:spPr>
          <a:xfrm>
            <a:off x="6553200" y="6221731"/>
            <a:ext cx="2133600" cy="269239"/>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12</a:t>
            </a:fld>
            <a:endParaRPr sz="1200">
              <a:solidFill>
                <a:srgbClr val="888888"/>
              </a:solidFill>
            </a:endParaRPr>
          </a:p>
        </p:txBody>
      </p:sp>
      <p:pic>
        <p:nvPicPr>
          <p:cNvPr id="130" name="image5.png" descr="bung"/>
          <p:cNvPicPr/>
          <p:nvPr/>
        </p:nvPicPr>
        <p:blipFill>
          <a:blip r:embed="rId2">
            <a:extLst/>
          </a:blip>
          <a:stretch>
            <a:fillRect/>
          </a:stretch>
        </p:blipFill>
        <p:spPr>
          <a:xfrm>
            <a:off x="5087670" y="3530663"/>
            <a:ext cx="3411539" cy="227647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 name="Shape 132"/>
          <p:cNvSpPr>
            <a:spLocks noGrp="1"/>
          </p:cNvSpPr>
          <p:nvPr>
            <p:ph type="title"/>
          </p:nvPr>
        </p:nvSpPr>
        <p:spPr>
          <a:xfrm>
            <a:off x="457200" y="274638"/>
            <a:ext cx="8229600" cy="1143001"/>
          </a:xfrm>
          <a:prstGeom prst="rect">
            <a:avLst/>
          </a:prstGeom>
        </p:spPr>
        <p:txBody>
          <a:bodyPr/>
          <a:lstStyle/>
          <a:p>
            <a:pPr lvl="0">
              <a:defRPr sz="1800"/>
            </a:pPr>
            <a:r>
              <a:rPr sz="4400"/>
              <a:t>The Final Minute</a:t>
            </a:r>
          </a:p>
        </p:txBody>
      </p:sp>
      <p:sp>
        <p:nvSpPr>
          <p:cNvPr id="133" name="Shape 133"/>
          <p:cNvSpPr>
            <a:spLocks noGrp="1"/>
          </p:cNvSpPr>
          <p:nvPr>
            <p:ph type="body" idx="1"/>
          </p:nvPr>
        </p:nvSpPr>
        <p:spPr>
          <a:xfrm>
            <a:off x="457200" y="1600200"/>
            <a:ext cx="4038600" cy="4525963"/>
          </a:xfrm>
          <a:prstGeom prst="rect">
            <a:avLst/>
          </a:prstGeom>
        </p:spPr>
        <p:txBody>
          <a:bodyPr/>
          <a:lstStyle/>
          <a:p>
            <a:pPr marL="329184" lvl="0" indent="-329184" defTabSz="877822">
              <a:defRPr sz="1800"/>
            </a:pPr>
            <a:r>
              <a:rPr sz="2600"/>
              <a:t>Your bank party will push you out (about 30 seconds).</a:t>
            </a:r>
          </a:p>
          <a:p>
            <a:pPr marL="329184" lvl="0" indent="-329184" defTabSz="877822">
              <a:defRPr sz="1800"/>
            </a:pPr>
            <a:endParaRPr sz="2600"/>
          </a:p>
          <a:p>
            <a:pPr marL="329184" lvl="0" indent="-329184" defTabSz="877822">
              <a:defRPr sz="1800"/>
            </a:pPr>
            <a:r>
              <a:rPr sz="2600"/>
              <a:t>Hold on to your bung.</a:t>
            </a:r>
          </a:p>
          <a:p>
            <a:pPr marL="329184" lvl="0" indent="-329184" defTabSz="877822">
              <a:defRPr sz="1800"/>
            </a:pPr>
            <a:r>
              <a:rPr sz="2600"/>
              <a:t>Hold it up high until start gun.</a:t>
            </a:r>
          </a:p>
          <a:p>
            <a:pPr marL="329184" lvl="0" indent="-329184" defTabSz="877822">
              <a:defRPr sz="1800"/>
            </a:pPr>
            <a:endParaRPr sz="2600"/>
          </a:p>
          <a:p>
            <a:pPr marL="329184" lvl="0" indent="-329184" defTabSz="877822">
              <a:defRPr sz="1800"/>
            </a:pPr>
            <a:r>
              <a:rPr sz="2600"/>
              <a:t>Keep your boat straight.</a:t>
            </a:r>
          </a:p>
        </p:txBody>
      </p:sp>
      <p:pic>
        <p:nvPicPr>
          <p:cNvPr id="134" name="image2.jpeg" descr="30sec"/>
          <p:cNvPicPr/>
          <p:nvPr/>
        </p:nvPicPr>
        <p:blipFill>
          <a:blip r:embed="rId3">
            <a:extLst/>
          </a:blip>
          <a:stretch>
            <a:fillRect/>
          </a:stretch>
        </p:blipFill>
        <p:spPr>
          <a:xfrm>
            <a:off x="4965896" y="1498631"/>
            <a:ext cx="3386138" cy="2259014"/>
          </a:xfrm>
          <a:prstGeom prst="rect">
            <a:avLst/>
          </a:prstGeom>
          <a:ln w="12700">
            <a:miter lim="400000"/>
          </a:ln>
        </p:spPr>
      </p:pic>
      <p:pic>
        <p:nvPicPr>
          <p:cNvPr id="135" name="image5.png" descr="bung"/>
          <p:cNvPicPr/>
          <p:nvPr/>
        </p:nvPicPr>
        <p:blipFill>
          <a:blip r:embed="rId4">
            <a:extLst/>
          </a:blip>
          <a:stretch>
            <a:fillRect/>
          </a:stretch>
        </p:blipFill>
        <p:spPr>
          <a:xfrm>
            <a:off x="4965896" y="3948143"/>
            <a:ext cx="3411538" cy="2276477"/>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 name="Shape 139"/>
          <p:cNvSpPr>
            <a:spLocks noGrp="1"/>
          </p:cNvSpPr>
          <p:nvPr>
            <p:ph type="title"/>
          </p:nvPr>
        </p:nvSpPr>
        <p:spPr>
          <a:xfrm>
            <a:off x="457200" y="274638"/>
            <a:ext cx="8229600" cy="1143001"/>
          </a:xfrm>
          <a:prstGeom prst="rect">
            <a:avLst/>
          </a:prstGeom>
        </p:spPr>
        <p:txBody>
          <a:bodyPr/>
          <a:lstStyle>
            <a:lvl1pPr>
              <a:defRPr b="1">
                <a:solidFill>
                  <a:srgbClr val="FF0000"/>
                </a:solidFill>
              </a:defRPr>
            </a:lvl1pPr>
          </a:lstStyle>
          <a:p>
            <a:pPr lvl="0">
              <a:defRPr sz="1800" b="0">
                <a:solidFill>
                  <a:srgbClr val="000000"/>
                </a:solidFill>
              </a:defRPr>
            </a:pPr>
            <a:r>
              <a:rPr sz="4400" b="1">
                <a:solidFill>
                  <a:srgbClr val="FF0000"/>
                </a:solidFill>
              </a:rPr>
              <a:t>GUN!</a:t>
            </a:r>
          </a:p>
        </p:txBody>
      </p:sp>
      <p:sp>
        <p:nvSpPr>
          <p:cNvPr id="140" name="Shape 140"/>
          <p:cNvSpPr>
            <a:spLocks noGrp="1"/>
          </p:cNvSpPr>
          <p:nvPr>
            <p:ph type="body" idx="1"/>
          </p:nvPr>
        </p:nvSpPr>
        <p:spPr>
          <a:xfrm>
            <a:off x="457200" y="1600200"/>
            <a:ext cx="8229600" cy="4525963"/>
          </a:xfrm>
          <a:prstGeom prst="rect">
            <a:avLst/>
          </a:prstGeom>
        </p:spPr>
        <p:txBody>
          <a:bodyPr/>
          <a:lstStyle/>
          <a:p>
            <a:pPr lvl="0">
              <a:defRPr sz="1800"/>
            </a:pPr>
            <a:r>
              <a:rPr sz="3200"/>
              <a:t>Drop your bung and start racing!</a:t>
            </a:r>
          </a:p>
        </p:txBody>
      </p:sp>
      <p:pic>
        <p:nvPicPr>
          <p:cNvPr id="141" name="image3.jpeg" descr="draw  1"/>
          <p:cNvPicPr/>
          <p:nvPr/>
        </p:nvPicPr>
        <p:blipFill>
          <a:blip r:embed="rId2">
            <a:extLst/>
          </a:blip>
          <a:stretch>
            <a:fillRect/>
          </a:stretch>
        </p:blipFill>
        <p:spPr>
          <a:xfrm>
            <a:off x="2245848" y="2743434"/>
            <a:ext cx="4537078" cy="302736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 name="Shape 143"/>
          <p:cNvSpPr>
            <a:spLocks noGrp="1"/>
          </p:cNvSpPr>
          <p:nvPr>
            <p:ph type="title"/>
          </p:nvPr>
        </p:nvSpPr>
        <p:spPr>
          <a:xfrm>
            <a:off x="722312" y="4406900"/>
            <a:ext cx="7772401" cy="1362075"/>
          </a:xfrm>
          <a:prstGeom prst="rect">
            <a:avLst/>
          </a:prstGeom>
        </p:spPr>
        <p:txBody>
          <a:bodyPr/>
          <a:lstStyle/>
          <a:p>
            <a:pPr lvl="0">
              <a:defRPr sz="1800" b="0" cap="none"/>
            </a:pPr>
            <a:r>
              <a:rPr sz="4000" b="1" cap="all"/>
              <a:t>Racing</a:t>
            </a:r>
          </a:p>
        </p:txBody>
      </p:sp>
      <p:sp>
        <p:nvSpPr>
          <p:cNvPr id="144" name="Shape 144"/>
          <p:cNvSpPr>
            <a:spLocks noGrp="1"/>
          </p:cNvSpPr>
          <p:nvPr>
            <p:ph type="body" idx="1"/>
          </p:nvPr>
        </p:nvSpPr>
        <p:spPr>
          <a:xfrm>
            <a:off x="722312" y="2906713"/>
            <a:ext cx="7772401" cy="1500189"/>
          </a:xfrm>
          <a:prstGeom prst="rect">
            <a:avLst/>
          </a:prstGeom>
        </p:spPr>
        <p:txBody>
          <a:bodyPr/>
          <a:lstStyle/>
          <a:p>
            <a:pPr lvl="0"/>
            <a:endParaRPr/>
          </a:p>
        </p:txBody>
      </p:sp>
      <p:sp>
        <p:nvSpPr>
          <p:cNvPr id="145" name="Shape 145"/>
          <p:cNvSpPr>
            <a:spLocks noGrp="1"/>
          </p:cNvSpPr>
          <p:nvPr>
            <p:ph type="sldNum" sz="quarter" idx="2"/>
          </p:nvPr>
        </p:nvSpPr>
        <p:spPr>
          <a:xfrm>
            <a:off x="6553200" y="6404292"/>
            <a:ext cx="2133600" cy="269242"/>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15</a:t>
            </a:fld>
            <a:endParaRPr sz="1116">
              <a:solidFill>
                <a:srgbClr val="888888"/>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Shape 147"/>
          <p:cNvSpPr>
            <a:spLocks noGrp="1"/>
          </p:cNvSpPr>
          <p:nvPr>
            <p:ph type="title"/>
          </p:nvPr>
        </p:nvSpPr>
        <p:spPr>
          <a:xfrm>
            <a:off x="457200" y="274638"/>
            <a:ext cx="8229600" cy="1143001"/>
          </a:xfrm>
          <a:prstGeom prst="rect">
            <a:avLst/>
          </a:prstGeom>
        </p:spPr>
        <p:txBody>
          <a:bodyPr/>
          <a:lstStyle/>
          <a:p>
            <a:pPr lvl="0">
              <a:defRPr sz="1800"/>
            </a:pPr>
            <a:r>
              <a:rPr sz="4400"/>
              <a:t>During the Race</a:t>
            </a:r>
          </a:p>
        </p:txBody>
      </p:sp>
      <p:sp>
        <p:nvSpPr>
          <p:cNvPr id="148" name="Shape 148"/>
          <p:cNvSpPr>
            <a:spLocks noGrp="1"/>
          </p:cNvSpPr>
          <p:nvPr>
            <p:ph type="body" idx="1"/>
          </p:nvPr>
        </p:nvSpPr>
        <p:spPr>
          <a:xfrm>
            <a:off x="457200" y="4209603"/>
            <a:ext cx="4038600" cy="1916561"/>
          </a:xfrm>
          <a:prstGeom prst="rect">
            <a:avLst/>
          </a:prstGeom>
        </p:spPr>
        <p:txBody>
          <a:bodyPr/>
          <a:lstStyle/>
          <a:p>
            <a:pPr marL="329184" lvl="0" indent="-329184" defTabSz="877822">
              <a:lnSpc>
                <a:spcPct val="80000"/>
              </a:lnSpc>
              <a:spcBef>
                <a:spcPts val="400"/>
              </a:spcBef>
              <a:defRPr sz="1800"/>
            </a:pPr>
            <a:r>
              <a:rPr sz="2000"/>
              <a:t>Keep calls short &amp; to the point.</a:t>
            </a:r>
          </a:p>
          <a:p>
            <a:pPr marL="329184" lvl="0" indent="-329184" defTabSz="877822">
              <a:lnSpc>
                <a:spcPct val="80000"/>
              </a:lnSpc>
              <a:spcBef>
                <a:spcPts val="400"/>
              </a:spcBef>
              <a:defRPr sz="1800"/>
            </a:pPr>
            <a:r>
              <a:rPr sz="2000"/>
              <a:t>Try to focus on areas for a specific time to avoid confusion</a:t>
            </a:r>
          </a:p>
          <a:p>
            <a:pPr marL="329184" lvl="0" indent="-329184" defTabSz="877822">
              <a:lnSpc>
                <a:spcPct val="80000"/>
              </a:lnSpc>
              <a:spcBef>
                <a:spcPts val="400"/>
              </a:spcBef>
              <a:defRPr sz="1800"/>
            </a:pPr>
            <a:r>
              <a:rPr sz="2000"/>
              <a:t> Try and stick to your race plan</a:t>
            </a:r>
          </a:p>
          <a:p>
            <a:pPr marL="329184" lvl="0" indent="-329184" defTabSz="877822">
              <a:lnSpc>
                <a:spcPct val="80000"/>
              </a:lnSpc>
              <a:spcBef>
                <a:spcPts val="400"/>
              </a:spcBef>
              <a:defRPr sz="1800"/>
            </a:pPr>
            <a:r>
              <a:rPr sz="2000"/>
              <a:t> Follow the best line</a:t>
            </a:r>
          </a:p>
        </p:txBody>
      </p:sp>
      <p:sp>
        <p:nvSpPr>
          <p:cNvPr id="149" name="Shape 149"/>
          <p:cNvSpPr/>
          <p:nvPr/>
        </p:nvSpPr>
        <p:spPr>
          <a:xfrm>
            <a:off x="4648200" y="1600200"/>
            <a:ext cx="4038600" cy="452596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marL="342900" lvl="0" indent="-342900">
              <a:lnSpc>
                <a:spcPct val="80000"/>
              </a:lnSpc>
              <a:spcBef>
                <a:spcPts val="500"/>
              </a:spcBef>
              <a:buSzPct val="100000"/>
              <a:buFont typeface="Arial"/>
              <a:buChar char="•"/>
            </a:pPr>
            <a:r>
              <a:rPr sz="2100">
                <a:latin typeface="Calibri"/>
                <a:ea typeface="Calibri"/>
                <a:cs typeface="Calibri"/>
                <a:sym typeface="Calibri"/>
              </a:rPr>
              <a:t>Look in front and behind you.</a:t>
            </a:r>
          </a:p>
          <a:p>
            <a:pPr marL="742950" lvl="1" indent="-285750">
              <a:lnSpc>
                <a:spcPct val="80000"/>
              </a:lnSpc>
              <a:spcBef>
                <a:spcPts val="400"/>
              </a:spcBef>
              <a:buSzPct val="100000"/>
              <a:buFont typeface="Arial"/>
              <a:buChar char="–"/>
            </a:pPr>
            <a:r>
              <a:rPr>
                <a:latin typeface="Calibri"/>
                <a:ea typeface="Calibri"/>
                <a:cs typeface="Calibri"/>
                <a:sym typeface="Calibri"/>
              </a:rPr>
              <a:t>Look several crews in front: not just at the one you’re chasing.  </a:t>
            </a:r>
          </a:p>
          <a:p>
            <a:pPr marL="742950" lvl="1" indent="-285750">
              <a:lnSpc>
                <a:spcPct val="80000"/>
              </a:lnSpc>
              <a:spcBef>
                <a:spcPts val="400"/>
              </a:spcBef>
              <a:buSzPct val="100000"/>
              <a:buFont typeface="Arial"/>
              <a:buChar char="–"/>
            </a:pPr>
            <a:r>
              <a:rPr>
                <a:latin typeface="Calibri"/>
                <a:ea typeface="Calibri"/>
                <a:cs typeface="Calibri"/>
                <a:sym typeface="Calibri"/>
              </a:rPr>
              <a:t>Crews will bump out ahead, often very quickly.  You need to be aware of this, and be ready to steer/stop if necessary, especially round corners (umpires may tell you to go wide/stay tight). </a:t>
            </a:r>
          </a:p>
          <a:p>
            <a:pPr marL="742950" lvl="1" indent="-285750">
              <a:lnSpc>
                <a:spcPct val="80000"/>
              </a:lnSpc>
              <a:spcBef>
                <a:spcPts val="400"/>
              </a:spcBef>
              <a:buSzPct val="100000"/>
              <a:buFont typeface="Arial"/>
              <a:buChar char="–"/>
            </a:pPr>
            <a:r>
              <a:rPr b="1">
                <a:latin typeface="Calibri"/>
                <a:ea typeface="Calibri"/>
                <a:cs typeface="Calibri"/>
                <a:sym typeface="Calibri"/>
              </a:rPr>
              <a:t>Don’t get tunnel vision!</a:t>
            </a:r>
          </a:p>
          <a:p>
            <a:pPr marL="342900" lvl="0" indent="-342900">
              <a:lnSpc>
                <a:spcPct val="80000"/>
              </a:lnSpc>
              <a:spcBef>
                <a:spcPts val="500"/>
              </a:spcBef>
              <a:buSzPct val="100000"/>
              <a:buFont typeface="Arial"/>
              <a:buChar char="•"/>
            </a:pPr>
            <a:r>
              <a:rPr sz="2100">
                <a:latin typeface="Calibri"/>
                <a:ea typeface="Calibri"/>
                <a:cs typeface="Calibri"/>
                <a:sym typeface="Calibri"/>
              </a:rPr>
              <a:t>Bumps is noisy - listen carefully to umpires and your bank party, they will give you useful information about what is ahead of you.</a:t>
            </a:r>
          </a:p>
        </p:txBody>
      </p:sp>
      <p:pic>
        <p:nvPicPr>
          <p:cNvPr id="150" name="image4.jpeg" descr="cox"/>
          <p:cNvPicPr/>
          <p:nvPr/>
        </p:nvPicPr>
        <p:blipFill>
          <a:blip r:embed="rId2">
            <a:extLst/>
          </a:blip>
          <a:stretch>
            <a:fillRect/>
          </a:stretch>
        </p:blipFill>
        <p:spPr>
          <a:xfrm>
            <a:off x="614627" y="1661337"/>
            <a:ext cx="3744913" cy="2403477"/>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 name="Shape 152"/>
          <p:cNvSpPr>
            <a:spLocks noGrp="1"/>
          </p:cNvSpPr>
          <p:nvPr>
            <p:ph type="title"/>
          </p:nvPr>
        </p:nvSpPr>
        <p:spPr>
          <a:xfrm>
            <a:off x="457200" y="274638"/>
            <a:ext cx="8229600" cy="1143001"/>
          </a:xfrm>
          <a:prstGeom prst="rect">
            <a:avLst/>
          </a:prstGeom>
        </p:spPr>
        <p:txBody>
          <a:bodyPr/>
          <a:lstStyle/>
          <a:p>
            <a:pPr lvl="0">
              <a:defRPr sz="1800"/>
            </a:pPr>
            <a:r>
              <a:rPr sz="4400"/>
              <a:t>How to Bump</a:t>
            </a:r>
          </a:p>
        </p:txBody>
      </p:sp>
      <p:sp>
        <p:nvSpPr>
          <p:cNvPr id="153" name="Shape 153"/>
          <p:cNvSpPr>
            <a:spLocks noGrp="1"/>
          </p:cNvSpPr>
          <p:nvPr>
            <p:ph type="body" idx="1"/>
          </p:nvPr>
        </p:nvSpPr>
        <p:spPr>
          <a:xfrm>
            <a:off x="457200" y="1600200"/>
            <a:ext cx="8229600" cy="3705291"/>
          </a:xfrm>
          <a:prstGeom prst="rect">
            <a:avLst/>
          </a:prstGeom>
        </p:spPr>
        <p:txBody>
          <a:bodyPr/>
          <a:lstStyle/>
          <a:p>
            <a:pPr marL="176078" lvl="0" indent="-176078" defTabSz="722376">
              <a:spcBef>
                <a:spcPts val="400"/>
              </a:spcBef>
              <a:defRPr sz="1800"/>
            </a:pPr>
            <a:r>
              <a:rPr sz="2000"/>
              <a:t>Any contact from one crew on another.</a:t>
            </a:r>
          </a:p>
          <a:p>
            <a:pPr marL="551749" lvl="1" indent="-190561" defTabSz="722376">
              <a:spcBef>
                <a:spcPts val="400"/>
              </a:spcBef>
              <a:defRPr sz="1800"/>
            </a:pPr>
            <a:r>
              <a:rPr sz="2000"/>
              <a:t>e.g. bow on stern, blade on stern, blade on blade.</a:t>
            </a:r>
            <a:endParaRPr sz="2200"/>
          </a:p>
          <a:p>
            <a:pPr marL="176078" lvl="0" indent="-176078" defTabSz="722376">
              <a:spcBef>
                <a:spcPts val="400"/>
              </a:spcBef>
              <a:defRPr sz="1800"/>
            </a:pPr>
            <a:r>
              <a:rPr sz="2000"/>
              <a:t>Complete overtaking (bowball past bowball).</a:t>
            </a:r>
          </a:p>
          <a:p>
            <a:pPr marL="176078" lvl="0" indent="-176078" defTabSz="722376">
              <a:spcBef>
                <a:spcPts val="400"/>
              </a:spcBef>
              <a:defRPr sz="1800"/>
            </a:pPr>
            <a:r>
              <a:rPr sz="2000"/>
              <a:t>Between start &amp; Grassy – bowball past cox.</a:t>
            </a:r>
          </a:p>
          <a:p>
            <a:pPr marL="176078" lvl="0" indent="-176078" defTabSz="722376">
              <a:spcBef>
                <a:spcPts val="400"/>
              </a:spcBef>
              <a:defRPr sz="1800"/>
            </a:pPr>
            <a:r>
              <a:rPr sz="2000" b="1"/>
              <a:t>Never row in to a stationary crew!</a:t>
            </a:r>
          </a:p>
          <a:p>
            <a:pPr marL="551749" lvl="1" indent="-190561" defTabSz="722376">
              <a:spcBef>
                <a:spcPts val="400"/>
              </a:spcBef>
              <a:defRPr sz="1800"/>
            </a:pPr>
            <a:r>
              <a:rPr sz="2000"/>
              <a:t>Row past them and pull in.</a:t>
            </a:r>
            <a:endParaRPr sz="2200"/>
          </a:p>
          <a:p>
            <a:pPr marL="551749" lvl="1" indent="-190561" defTabSz="722376">
              <a:spcBef>
                <a:spcPts val="400"/>
              </a:spcBef>
              <a:defRPr sz="1800"/>
            </a:pPr>
            <a:r>
              <a:rPr sz="2000"/>
              <a:t>Hitting them is very dangerous – you will be fined/disqualified.</a:t>
            </a:r>
            <a:endParaRPr sz="2200"/>
          </a:p>
          <a:p>
            <a:pPr marL="270890" lvl="0" indent="-270890" defTabSz="722376">
              <a:spcBef>
                <a:spcPts val="400"/>
              </a:spcBef>
              <a:defRPr sz="1800"/>
            </a:pPr>
            <a:r>
              <a:rPr sz="2000"/>
              <a:t>Your bank party will call distances as you get close to the crew in front, and many will use a sequence of whistles to indicate how close you are.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 name="Shape 155"/>
          <p:cNvSpPr>
            <a:spLocks noGrp="1"/>
          </p:cNvSpPr>
          <p:nvPr>
            <p:ph type="title"/>
          </p:nvPr>
        </p:nvSpPr>
        <p:spPr>
          <a:xfrm>
            <a:off x="457200" y="274638"/>
            <a:ext cx="8229600" cy="1143001"/>
          </a:xfrm>
          <a:prstGeom prst="rect">
            <a:avLst/>
          </a:prstGeom>
        </p:spPr>
        <p:txBody>
          <a:bodyPr/>
          <a:lstStyle/>
          <a:p>
            <a:pPr lvl="0">
              <a:defRPr sz="1800"/>
            </a:pPr>
            <a:r>
              <a:rPr sz="4400"/>
              <a:t>If you bump…</a:t>
            </a:r>
          </a:p>
        </p:txBody>
      </p:sp>
      <p:sp>
        <p:nvSpPr>
          <p:cNvPr id="156" name="Shape 156"/>
          <p:cNvSpPr>
            <a:spLocks noGrp="1"/>
          </p:cNvSpPr>
          <p:nvPr>
            <p:ph type="body" idx="1"/>
          </p:nvPr>
        </p:nvSpPr>
        <p:spPr>
          <a:xfrm>
            <a:off x="457200" y="2400517"/>
            <a:ext cx="8229600" cy="3725646"/>
          </a:xfrm>
          <a:prstGeom prst="rect">
            <a:avLst/>
          </a:prstGeom>
        </p:spPr>
        <p:txBody>
          <a:bodyPr/>
          <a:lstStyle/>
          <a:p>
            <a:pPr marL="237960" lvl="0" indent="-237960" defTabSz="841247">
              <a:spcBef>
                <a:spcPts val="600"/>
              </a:spcBef>
              <a:defRPr sz="1800"/>
            </a:pPr>
            <a:r>
              <a:rPr sz="2500"/>
              <a:t>As soon as other cox concedes (hand up) or instructed by umpire, hold it up </a:t>
            </a:r>
            <a:r>
              <a:rPr sz="2500" u="sng"/>
              <a:t>hard</a:t>
            </a:r>
            <a:r>
              <a:rPr sz="2500"/>
              <a:t>, straight away.</a:t>
            </a:r>
          </a:p>
          <a:p>
            <a:pPr marL="237960" lvl="0" indent="-237960" defTabSz="841247">
              <a:spcBef>
                <a:spcPts val="600"/>
              </a:spcBef>
              <a:defRPr sz="1800"/>
            </a:pPr>
            <a:r>
              <a:rPr sz="2500"/>
              <a:t>Clear the river and pull in to the bank as soon as possible.</a:t>
            </a:r>
          </a:p>
          <a:p>
            <a:pPr marL="237960" lvl="0" indent="-237960" defTabSz="841247">
              <a:spcBef>
                <a:spcPts val="600"/>
              </a:spcBef>
              <a:defRPr sz="1800"/>
            </a:pPr>
            <a:r>
              <a:rPr sz="2500"/>
              <a:t>Do not let your crew celebrate until safely pulled in.</a:t>
            </a:r>
          </a:p>
          <a:p>
            <a:pPr marL="237960" lvl="0" indent="-237960" defTabSz="841247">
              <a:spcBef>
                <a:spcPts val="600"/>
              </a:spcBef>
              <a:buClr>
                <a:srgbClr val="FF0000"/>
              </a:buClr>
              <a:defRPr sz="1800"/>
            </a:pPr>
            <a:r>
              <a:rPr sz="2500">
                <a:solidFill>
                  <a:srgbClr val="FF0000"/>
                </a:solidFill>
              </a:rPr>
              <a:t>If you continue to row into a crew which has conceded, or celebrate early, you will be fined/disqualified! DO NOT DO THIS.</a:t>
            </a:r>
          </a:p>
        </p:txBody>
      </p:sp>
      <p:sp>
        <p:nvSpPr>
          <p:cNvPr id="157" name="Shape 157"/>
          <p:cNvSpPr/>
          <p:nvPr/>
        </p:nvSpPr>
        <p:spPr>
          <a:xfrm>
            <a:off x="452306" y="1391603"/>
            <a:ext cx="8280704" cy="748664"/>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latin typeface="Calibri"/>
                <a:ea typeface="Calibri"/>
                <a:cs typeface="Calibri"/>
                <a:sym typeface="Calibri"/>
              </a:defRPr>
            </a:lvl1pPr>
          </a:lstStyle>
          <a:p>
            <a:pPr lvl="0">
              <a:defRPr sz="1800">
                <a:solidFill>
                  <a:srgbClr val="000000"/>
                </a:solidFill>
              </a:defRPr>
            </a:pPr>
            <a:r>
              <a:rPr sz="4400">
                <a:solidFill>
                  <a:srgbClr val="FFFFFF"/>
                </a:solidFill>
              </a:rPr>
              <a:t>HOLD IT UP</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 name="Shape 159"/>
          <p:cNvSpPr>
            <a:spLocks noGrp="1"/>
          </p:cNvSpPr>
          <p:nvPr>
            <p:ph type="title"/>
          </p:nvPr>
        </p:nvSpPr>
        <p:spPr>
          <a:xfrm>
            <a:off x="457200" y="274638"/>
            <a:ext cx="8229600" cy="1143001"/>
          </a:xfrm>
          <a:prstGeom prst="rect">
            <a:avLst/>
          </a:prstGeom>
        </p:spPr>
        <p:txBody>
          <a:bodyPr/>
          <a:lstStyle/>
          <a:p>
            <a:pPr lvl="0">
              <a:defRPr sz="1800"/>
            </a:pPr>
            <a:r>
              <a:rPr sz="4400"/>
              <a:t>If you get bumped…</a:t>
            </a:r>
          </a:p>
        </p:txBody>
      </p:sp>
      <p:sp>
        <p:nvSpPr>
          <p:cNvPr id="160" name="Shape 160"/>
          <p:cNvSpPr>
            <a:spLocks noGrp="1"/>
          </p:cNvSpPr>
          <p:nvPr>
            <p:ph type="body" idx="1"/>
          </p:nvPr>
        </p:nvSpPr>
        <p:spPr>
          <a:xfrm>
            <a:off x="457200" y="1600200"/>
            <a:ext cx="4038600" cy="4525963"/>
          </a:xfrm>
          <a:prstGeom prst="rect">
            <a:avLst/>
          </a:prstGeom>
        </p:spPr>
        <p:txBody>
          <a:bodyPr/>
          <a:lstStyle/>
          <a:p>
            <a:pPr marL="342900" lvl="0" indent="-342900">
              <a:lnSpc>
                <a:spcPct val="80000"/>
              </a:lnSpc>
              <a:defRPr sz="1800"/>
            </a:pPr>
            <a:r>
              <a:rPr sz="2500"/>
              <a:t>You are obviously going to push off any gaining crew and fight it to the last, but be sensible.</a:t>
            </a:r>
          </a:p>
          <a:p>
            <a:pPr marL="342900" lvl="0" indent="-342900">
              <a:lnSpc>
                <a:spcPct val="80000"/>
              </a:lnSpc>
              <a:defRPr sz="1800"/>
            </a:pPr>
            <a:r>
              <a:rPr sz="2500"/>
              <a:t>If the bump is inevitable, safer to </a:t>
            </a:r>
            <a:r>
              <a:rPr sz="2500" b="1"/>
              <a:t>concede early</a:t>
            </a:r>
            <a:r>
              <a:rPr sz="2500"/>
              <a:t>.</a:t>
            </a:r>
          </a:p>
          <a:p>
            <a:pPr marL="342900" lvl="0" indent="-342900">
              <a:lnSpc>
                <a:spcPct val="80000"/>
              </a:lnSpc>
              <a:defRPr sz="1800"/>
            </a:pPr>
            <a:endParaRPr sz="2500"/>
          </a:p>
          <a:p>
            <a:pPr marL="342900" lvl="0" indent="-342900">
              <a:lnSpc>
                <a:spcPct val="80000"/>
              </a:lnSpc>
              <a:defRPr sz="1800"/>
            </a:pPr>
            <a:r>
              <a:rPr sz="2500"/>
              <a:t>Acknowledge sensibly, fines are given for late acknowledgment so if you are bumped or are going to be bumped acknowledge. </a:t>
            </a:r>
          </a:p>
        </p:txBody>
      </p:sp>
      <p:pic>
        <p:nvPicPr>
          <p:cNvPr id="161" name="image5.jpeg" descr="concede"/>
          <p:cNvPicPr/>
          <p:nvPr/>
        </p:nvPicPr>
        <p:blipFill>
          <a:blip r:embed="rId2">
            <a:extLst/>
          </a:blip>
          <a:stretch>
            <a:fillRect/>
          </a:stretch>
        </p:blipFill>
        <p:spPr>
          <a:xfrm>
            <a:off x="4648200" y="2516984"/>
            <a:ext cx="4038600" cy="269239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274638"/>
            <a:ext cx="8229600" cy="1143001"/>
          </a:xfrm>
          <a:prstGeom prst="rect">
            <a:avLst/>
          </a:prstGeom>
        </p:spPr>
        <p:txBody>
          <a:bodyPr/>
          <a:lstStyle/>
          <a:p>
            <a:pPr lvl="0">
              <a:defRPr sz="1800"/>
            </a:pPr>
            <a:r>
              <a:rPr sz="4400"/>
              <a:t>Bumps is fun…!</a:t>
            </a:r>
          </a:p>
        </p:txBody>
      </p:sp>
      <p:sp>
        <p:nvSpPr>
          <p:cNvPr id="71" name="Shape 71"/>
          <p:cNvSpPr>
            <a:spLocks noGrp="1"/>
          </p:cNvSpPr>
          <p:nvPr>
            <p:ph type="body" idx="1"/>
          </p:nvPr>
        </p:nvSpPr>
        <p:spPr>
          <a:xfrm>
            <a:off x="457200" y="1600200"/>
            <a:ext cx="8229600" cy="4525963"/>
          </a:xfrm>
          <a:prstGeom prst="rect">
            <a:avLst/>
          </a:prstGeom>
        </p:spPr>
        <p:txBody>
          <a:bodyPr/>
          <a:lstStyle/>
          <a:p>
            <a:pPr lvl="0">
              <a:defRPr sz="1800"/>
            </a:pPr>
            <a:r>
              <a:rPr sz="3200"/>
              <a:t>BUT…</a:t>
            </a:r>
          </a:p>
          <a:p>
            <a:pPr lvl="0">
              <a:defRPr sz="1800"/>
            </a:pPr>
            <a:endParaRPr sz="3200"/>
          </a:p>
          <a:p>
            <a:pPr lvl="0">
              <a:defRPr sz="1800"/>
            </a:pPr>
            <a:r>
              <a:rPr sz="3200"/>
              <a:t>Potentially very dangerous</a:t>
            </a:r>
          </a:p>
          <a:p>
            <a:pPr marL="742950" lvl="1" indent="-285750">
              <a:spcBef>
                <a:spcPts val="600"/>
              </a:spcBef>
              <a:defRPr sz="1800"/>
            </a:pPr>
            <a:r>
              <a:rPr sz="2800"/>
              <a:t>Safety #1 priority!</a:t>
            </a:r>
          </a:p>
          <a:p>
            <a:pPr marL="742950" lvl="1" indent="-285750">
              <a:spcBef>
                <a:spcPts val="600"/>
              </a:spcBef>
              <a:defRPr sz="1800"/>
            </a:pPr>
            <a:endParaRPr sz="2800"/>
          </a:p>
          <a:p>
            <a:pPr lvl="0">
              <a:defRPr sz="1800"/>
            </a:pPr>
            <a:r>
              <a:rPr sz="3200"/>
              <a:t>Keep it sporting!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274638"/>
            <a:ext cx="8229600" cy="1143001"/>
          </a:xfrm>
          <a:prstGeom prst="rect">
            <a:avLst/>
          </a:prstGeom>
        </p:spPr>
        <p:txBody>
          <a:bodyPr/>
          <a:lstStyle/>
          <a:p>
            <a:pPr lvl="0">
              <a:defRPr sz="1800"/>
            </a:pPr>
            <a:r>
              <a:rPr sz="4400"/>
              <a:t>If you get bumped…</a:t>
            </a:r>
          </a:p>
        </p:txBody>
      </p:sp>
      <p:sp>
        <p:nvSpPr>
          <p:cNvPr id="164" name="Shape 164"/>
          <p:cNvSpPr>
            <a:spLocks noGrp="1"/>
          </p:cNvSpPr>
          <p:nvPr>
            <p:ph type="body" idx="1"/>
          </p:nvPr>
        </p:nvSpPr>
        <p:spPr>
          <a:xfrm>
            <a:off x="457200" y="1600200"/>
            <a:ext cx="8229600" cy="2574614"/>
          </a:xfrm>
          <a:prstGeom prst="rect">
            <a:avLst/>
          </a:prstGeom>
        </p:spPr>
        <p:txBody>
          <a:bodyPr/>
          <a:lstStyle/>
          <a:p>
            <a:pPr lvl="0">
              <a:lnSpc>
                <a:spcPct val="90000"/>
              </a:lnSpc>
              <a:defRPr sz="1800"/>
            </a:pPr>
            <a:r>
              <a:rPr sz="3200"/>
              <a:t>Concede as soon as contact is made or an umpire awards the bump from the bank.</a:t>
            </a:r>
          </a:p>
          <a:p>
            <a:pPr lvl="0">
              <a:lnSpc>
                <a:spcPct val="90000"/>
              </a:lnSpc>
              <a:defRPr sz="1800"/>
            </a:pPr>
            <a:r>
              <a:rPr sz="3200"/>
              <a:t>Wind it down, but </a:t>
            </a:r>
            <a:r>
              <a:rPr sz="3200" b="1"/>
              <a:t>keep paddling.</a:t>
            </a:r>
          </a:p>
          <a:p>
            <a:pPr marL="742950" lvl="1" indent="-285750">
              <a:lnSpc>
                <a:spcPct val="90000"/>
              </a:lnSpc>
              <a:spcBef>
                <a:spcPts val="600"/>
              </a:spcBef>
              <a:defRPr sz="1800"/>
            </a:pPr>
            <a:r>
              <a:rPr sz="2800"/>
              <a:t>Get out of the way of the crew which bumped you.</a:t>
            </a:r>
          </a:p>
        </p:txBody>
      </p:sp>
      <p:sp>
        <p:nvSpPr>
          <p:cNvPr id="165" name="Shape 165"/>
          <p:cNvSpPr/>
          <p:nvPr/>
        </p:nvSpPr>
        <p:spPr>
          <a:xfrm>
            <a:off x="417513" y="4035652"/>
            <a:ext cx="8280704" cy="748664"/>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latin typeface="Calibri"/>
                <a:ea typeface="Calibri"/>
                <a:cs typeface="Calibri"/>
                <a:sym typeface="Calibri"/>
              </a:defRPr>
            </a:lvl1pPr>
          </a:lstStyle>
          <a:p>
            <a:pPr lvl="0">
              <a:defRPr sz="1800">
                <a:solidFill>
                  <a:srgbClr val="000000"/>
                </a:solidFill>
              </a:defRPr>
            </a:pPr>
            <a:r>
              <a:rPr sz="4400">
                <a:solidFill>
                  <a:srgbClr val="FFFFFF"/>
                </a:solidFill>
              </a:rPr>
              <a:t>CLEAR THE RIVER</a:t>
            </a:r>
          </a:p>
        </p:txBody>
      </p:sp>
      <p:sp>
        <p:nvSpPr>
          <p:cNvPr id="166" name="Shape 166"/>
          <p:cNvSpPr/>
          <p:nvPr/>
        </p:nvSpPr>
        <p:spPr>
          <a:xfrm>
            <a:off x="540015" y="4853220"/>
            <a:ext cx="8229601" cy="1544007"/>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marL="1032732" lvl="0" indent="-1032732" defTabSz="877822">
              <a:spcBef>
                <a:spcPts val="700"/>
              </a:spcBef>
              <a:buSzPct val="100000"/>
              <a:buFont typeface="Arial"/>
              <a:buChar char="•"/>
            </a:pPr>
            <a:r>
              <a:rPr sz="3000">
                <a:latin typeface="Calibri"/>
                <a:ea typeface="Calibri"/>
                <a:cs typeface="Calibri"/>
                <a:sym typeface="Calibri"/>
              </a:rPr>
              <a:t>There will still be crews racing behind you.</a:t>
            </a:r>
          </a:p>
          <a:p>
            <a:pPr marL="1032732" lvl="0" indent="-1032732" defTabSz="877822">
              <a:spcBef>
                <a:spcPts val="700"/>
              </a:spcBef>
              <a:buSzPct val="100000"/>
              <a:buFont typeface="Arial"/>
              <a:buChar char="•"/>
            </a:pPr>
            <a:r>
              <a:rPr sz="3000">
                <a:latin typeface="Calibri"/>
                <a:ea typeface="Calibri"/>
                <a:cs typeface="Calibri"/>
                <a:sym typeface="Calibri"/>
              </a:rPr>
              <a:t>Pull in as soon as you can/where instructed.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 name="Shape 168"/>
          <p:cNvSpPr>
            <a:spLocks noGrp="1"/>
          </p:cNvSpPr>
          <p:nvPr>
            <p:ph type="title"/>
          </p:nvPr>
        </p:nvSpPr>
        <p:spPr>
          <a:xfrm>
            <a:off x="457200" y="274638"/>
            <a:ext cx="8229600" cy="1143001"/>
          </a:xfrm>
          <a:prstGeom prst="rect">
            <a:avLst/>
          </a:prstGeom>
        </p:spPr>
        <p:txBody>
          <a:bodyPr/>
          <a:lstStyle/>
          <a:p>
            <a:pPr lvl="0">
              <a:defRPr sz="1800"/>
            </a:pPr>
            <a:r>
              <a:rPr sz="4400"/>
              <a:t>Making a Bump</a:t>
            </a:r>
          </a:p>
        </p:txBody>
      </p:sp>
      <p:sp>
        <p:nvSpPr>
          <p:cNvPr id="169" name="Shape 169"/>
          <p:cNvSpPr>
            <a:spLocks noGrp="1"/>
          </p:cNvSpPr>
          <p:nvPr>
            <p:ph type="body" idx="1"/>
          </p:nvPr>
        </p:nvSpPr>
        <p:spPr>
          <a:xfrm>
            <a:off x="4648200" y="1600200"/>
            <a:ext cx="4038600" cy="4525963"/>
          </a:xfrm>
          <a:prstGeom prst="rect">
            <a:avLst/>
          </a:prstGeom>
        </p:spPr>
        <p:txBody>
          <a:bodyPr/>
          <a:lstStyle/>
          <a:p>
            <a:pPr lvl="0">
              <a:defRPr sz="1800"/>
            </a:pPr>
            <a:r>
              <a:rPr sz="2800"/>
              <a:t>Cox of crew getting bumped concedes by raising hand.</a:t>
            </a:r>
          </a:p>
          <a:p>
            <a:pPr lvl="0">
              <a:defRPr sz="1800"/>
            </a:pPr>
            <a:r>
              <a:rPr sz="2800"/>
              <a:t>Bumping crew holds it up.</a:t>
            </a:r>
          </a:p>
          <a:p>
            <a:pPr lvl="0">
              <a:defRPr sz="1800"/>
            </a:pPr>
            <a:r>
              <a:rPr sz="2800"/>
              <a:t>Bumped crew keeps rowing</a:t>
            </a:r>
          </a:p>
          <a:p>
            <a:pPr marL="742950" lvl="1" indent="-285750">
              <a:spcBef>
                <a:spcPts val="500"/>
              </a:spcBef>
              <a:defRPr sz="1800"/>
            </a:pPr>
            <a:r>
              <a:rPr sz="2400"/>
              <a:t>Wind down and pull in.</a:t>
            </a:r>
          </a:p>
        </p:txBody>
      </p:sp>
      <p:pic>
        <p:nvPicPr>
          <p:cNvPr id="170" name="image6.jpeg" descr="http*3a*2f*2fwww"/>
          <p:cNvPicPr/>
          <p:nvPr/>
        </p:nvPicPr>
        <p:blipFill>
          <a:blip r:embed="rId2">
            <a:extLst/>
          </a:blip>
          <a:stretch>
            <a:fillRect/>
          </a:stretch>
        </p:blipFill>
        <p:spPr>
          <a:xfrm>
            <a:off x="457200" y="2515751"/>
            <a:ext cx="4038600" cy="269486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 name="Shape 172"/>
          <p:cNvSpPr>
            <a:spLocks noGrp="1"/>
          </p:cNvSpPr>
          <p:nvPr>
            <p:ph type="sldNum" sz="quarter" idx="2"/>
          </p:nvPr>
        </p:nvSpPr>
        <p:spPr>
          <a:xfrm>
            <a:off x="6553200" y="6221731"/>
            <a:ext cx="2133600" cy="269239"/>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22</a:t>
            </a:fld>
            <a:endParaRPr sz="1200">
              <a:solidFill>
                <a:srgbClr val="888888"/>
              </a:solidFill>
            </a:endParaRPr>
          </a:p>
        </p:txBody>
      </p:sp>
      <p:pic>
        <p:nvPicPr>
          <p:cNvPr id="173" name="image7.jpg" descr="http*3a*2f*2fwww"/>
          <p:cNvPicPr/>
          <p:nvPr/>
        </p:nvPicPr>
        <p:blipFill>
          <a:blip r:embed="rId2">
            <a:extLst/>
          </a:blip>
          <a:stretch>
            <a:fillRect/>
          </a:stretch>
        </p:blipFill>
        <p:spPr>
          <a:xfrm>
            <a:off x="1174146" y="1600200"/>
            <a:ext cx="6795708" cy="452596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74638"/>
            <a:ext cx="8229600" cy="1143001"/>
          </a:xfrm>
          <a:prstGeom prst="rect">
            <a:avLst/>
          </a:prstGeom>
        </p:spPr>
        <p:txBody>
          <a:bodyPr/>
          <a:lstStyle/>
          <a:p>
            <a:pPr lvl="0">
              <a:defRPr sz="1800"/>
            </a:pPr>
            <a:r>
              <a:rPr sz="4400"/>
              <a:t>Clearing the River</a:t>
            </a:r>
          </a:p>
        </p:txBody>
      </p:sp>
      <p:sp>
        <p:nvSpPr>
          <p:cNvPr id="176" name="Shape 176"/>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You need to clear the river as quickly as possible after bumping/getting bumped.</a:t>
            </a:r>
          </a:p>
          <a:p>
            <a:pPr lvl="0">
              <a:lnSpc>
                <a:spcPct val="80000"/>
              </a:lnSpc>
              <a:spcBef>
                <a:spcPts val="600"/>
              </a:spcBef>
              <a:defRPr sz="1800"/>
            </a:pPr>
            <a:r>
              <a:rPr sz="2700"/>
              <a:t>Pull in to the bank as soon as you can/where instructed.</a:t>
            </a:r>
          </a:p>
          <a:p>
            <a:pPr lvl="0">
              <a:lnSpc>
                <a:spcPct val="80000"/>
              </a:lnSpc>
              <a:spcBef>
                <a:spcPts val="600"/>
              </a:spcBef>
              <a:defRPr sz="1800"/>
            </a:pPr>
            <a:r>
              <a:rPr sz="2700" b="1"/>
              <a:t>Keep firm control of your crew:</a:t>
            </a:r>
            <a:r>
              <a:rPr sz="2700"/>
              <a:t> get the appropriate people to take strokes and then paddle you into the bank.</a:t>
            </a:r>
          </a:p>
          <a:p>
            <a:pPr lvl="0">
              <a:lnSpc>
                <a:spcPct val="80000"/>
              </a:lnSpc>
              <a:spcBef>
                <a:spcPts val="600"/>
              </a:spcBef>
              <a:defRPr sz="1800"/>
            </a:pPr>
            <a:r>
              <a:rPr sz="2700"/>
              <a:t>Avoid parking on the inside of corners.</a:t>
            </a:r>
          </a:p>
          <a:p>
            <a:pPr lvl="0">
              <a:lnSpc>
                <a:spcPct val="80000"/>
              </a:lnSpc>
              <a:spcBef>
                <a:spcPts val="600"/>
              </a:spcBef>
              <a:defRPr sz="1800"/>
            </a:pPr>
            <a:r>
              <a:rPr sz="2700"/>
              <a:t>Failure to clear is extremely dangerous and will be severely penalised.  If nothing else, remember that you will be the first person injured if a crew hits you from behind.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 name="Shape 178"/>
          <p:cNvSpPr>
            <a:spLocks noGrp="1"/>
          </p:cNvSpPr>
          <p:nvPr>
            <p:ph type="title"/>
          </p:nvPr>
        </p:nvSpPr>
        <p:spPr>
          <a:xfrm>
            <a:off x="457200" y="274638"/>
            <a:ext cx="8229600" cy="1143001"/>
          </a:xfrm>
          <a:prstGeom prst="rect">
            <a:avLst/>
          </a:prstGeom>
        </p:spPr>
        <p:txBody>
          <a:bodyPr/>
          <a:lstStyle/>
          <a:p>
            <a:pPr lvl="0">
              <a:defRPr sz="1800"/>
            </a:pPr>
            <a:r>
              <a:rPr sz="4400"/>
              <a:t>Once Parked</a:t>
            </a:r>
          </a:p>
        </p:txBody>
      </p:sp>
      <p:sp>
        <p:nvSpPr>
          <p:cNvPr id="179" name="Shape 179"/>
          <p:cNvSpPr>
            <a:spLocks noGrp="1"/>
          </p:cNvSpPr>
          <p:nvPr>
            <p:ph type="body" idx="1"/>
          </p:nvPr>
        </p:nvSpPr>
        <p:spPr>
          <a:xfrm>
            <a:off x="457200" y="1600200"/>
            <a:ext cx="8229600" cy="4525963"/>
          </a:xfrm>
          <a:prstGeom prst="rect">
            <a:avLst/>
          </a:prstGeom>
        </p:spPr>
        <p:txBody>
          <a:bodyPr/>
          <a:lstStyle/>
          <a:p>
            <a:pPr lvl="0">
              <a:lnSpc>
                <a:spcPct val="80000"/>
              </a:lnSpc>
              <a:spcBef>
                <a:spcPts val="500"/>
              </a:spcBef>
              <a:defRPr sz="1800"/>
            </a:pPr>
            <a:r>
              <a:rPr sz="2400"/>
              <a:t>Keep control of your crew and boat.</a:t>
            </a:r>
          </a:p>
          <a:p>
            <a:pPr lvl="0">
              <a:lnSpc>
                <a:spcPct val="80000"/>
              </a:lnSpc>
              <a:spcBef>
                <a:spcPts val="500"/>
              </a:spcBef>
              <a:defRPr sz="1800"/>
            </a:pPr>
            <a:r>
              <a:rPr sz="2400"/>
              <a:t>Blades (and people!) need to keep clear of the towpath as there will be umpires and bankparties cycling through with crews who are still racing.</a:t>
            </a:r>
          </a:p>
          <a:p>
            <a:pPr lvl="0">
              <a:lnSpc>
                <a:spcPct val="80000"/>
              </a:lnSpc>
              <a:spcBef>
                <a:spcPts val="500"/>
              </a:spcBef>
              <a:defRPr sz="1800"/>
            </a:pPr>
            <a:r>
              <a:rPr sz="2400"/>
              <a:t>If on the bank, </a:t>
            </a:r>
            <a:r>
              <a:rPr sz="2400" b="1"/>
              <a:t>pull in</a:t>
            </a:r>
            <a:r>
              <a:rPr sz="2400"/>
              <a:t> riverside blades for racing crews if you need to.</a:t>
            </a:r>
          </a:p>
          <a:p>
            <a:pPr lvl="0">
              <a:lnSpc>
                <a:spcPct val="80000"/>
              </a:lnSpc>
              <a:spcBef>
                <a:spcPts val="500"/>
              </a:spcBef>
              <a:defRPr sz="1800"/>
            </a:pPr>
            <a:r>
              <a:rPr sz="2400"/>
              <a:t>If on the inside of a corner, </a:t>
            </a:r>
            <a:r>
              <a:rPr sz="2400" b="1"/>
              <a:t>bury</a:t>
            </a:r>
            <a:r>
              <a:rPr sz="2400"/>
              <a:t> riverside blades.</a:t>
            </a:r>
          </a:p>
          <a:p>
            <a:pPr lvl="0">
              <a:lnSpc>
                <a:spcPct val="80000"/>
              </a:lnSpc>
              <a:spcBef>
                <a:spcPts val="500"/>
              </a:spcBef>
              <a:defRPr sz="1800"/>
            </a:pPr>
            <a:r>
              <a:rPr sz="2400"/>
              <a:t>Call three cheers for the boat you have bumped/who have bumped you! </a:t>
            </a:r>
          </a:p>
          <a:p>
            <a:pPr lvl="0">
              <a:lnSpc>
                <a:spcPct val="80000"/>
              </a:lnSpc>
              <a:spcBef>
                <a:spcPts val="500"/>
              </a:spcBef>
              <a:defRPr sz="1800"/>
            </a:pPr>
            <a:r>
              <a:rPr sz="2400"/>
              <a:t>If you have bumped, you can collect some greenery but please do not strip the river bank of everything green. </a:t>
            </a:r>
          </a:p>
          <a:p>
            <a:pPr lvl="0">
              <a:lnSpc>
                <a:spcPct val="80000"/>
              </a:lnSpc>
              <a:spcBef>
                <a:spcPts val="500"/>
              </a:spcBef>
              <a:defRPr sz="1800"/>
            </a:pPr>
            <a:r>
              <a:rPr sz="2400"/>
              <a:t>Do not row home until all racing crews have come through and an umpire says that it is safe to do so.</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 name="Shape 181"/>
          <p:cNvSpPr>
            <a:spLocks noGrp="1"/>
          </p:cNvSpPr>
          <p:nvPr>
            <p:ph type="title"/>
          </p:nvPr>
        </p:nvSpPr>
        <p:spPr>
          <a:xfrm>
            <a:off x="457200" y="274638"/>
            <a:ext cx="8229600" cy="1143001"/>
          </a:xfrm>
          <a:prstGeom prst="rect">
            <a:avLst/>
          </a:prstGeom>
        </p:spPr>
        <p:txBody>
          <a:bodyPr/>
          <a:lstStyle/>
          <a:p>
            <a:pPr lvl="0">
              <a:defRPr sz="1800"/>
            </a:pPr>
            <a:r>
              <a:rPr sz="4400"/>
              <a:t>Rowing Over</a:t>
            </a:r>
          </a:p>
        </p:txBody>
      </p:sp>
      <p:sp>
        <p:nvSpPr>
          <p:cNvPr id="182" name="Shape 182"/>
          <p:cNvSpPr>
            <a:spLocks noGrp="1"/>
          </p:cNvSpPr>
          <p:nvPr>
            <p:ph type="body" idx="1"/>
          </p:nvPr>
        </p:nvSpPr>
        <p:spPr>
          <a:xfrm>
            <a:off x="457200" y="1600200"/>
            <a:ext cx="8229600" cy="4525963"/>
          </a:xfrm>
          <a:prstGeom prst="rect">
            <a:avLst/>
          </a:prstGeom>
        </p:spPr>
        <p:txBody>
          <a:bodyPr/>
          <a:lstStyle/>
          <a:p>
            <a:pPr marL="322324" lvl="0" indent="-322324" defTabSz="859536">
              <a:defRPr sz="1800"/>
            </a:pPr>
            <a:r>
              <a:rPr sz="3000"/>
              <a:t>If you fail to bump &amp; do not get bumped, you will have to ‘row over’ the entire course.</a:t>
            </a:r>
          </a:p>
          <a:p>
            <a:pPr marL="322324" lvl="0" indent="-322324" defTabSz="859536">
              <a:defRPr sz="1800"/>
            </a:pPr>
            <a:r>
              <a:rPr sz="3000"/>
              <a:t>Crews 1-9 row to </a:t>
            </a:r>
            <a:r>
              <a:rPr sz="3000" b="1"/>
              <a:t>top finish</a:t>
            </a:r>
            <a:r>
              <a:rPr sz="3000"/>
              <a:t>.</a:t>
            </a:r>
          </a:p>
          <a:p>
            <a:pPr marL="322324" lvl="0" indent="-322324" defTabSz="859536">
              <a:defRPr sz="1800"/>
            </a:pPr>
            <a:r>
              <a:rPr sz="3000"/>
              <a:t>Crews 11-18 row to </a:t>
            </a:r>
            <a:r>
              <a:rPr sz="3000" b="1"/>
              <a:t>bottom finish</a:t>
            </a:r>
            <a:r>
              <a:rPr sz="3000"/>
              <a:t>.</a:t>
            </a:r>
          </a:p>
          <a:p>
            <a:pPr marL="322324" lvl="0" indent="-322324" defTabSz="859536">
              <a:defRPr sz="1800"/>
            </a:pPr>
            <a:r>
              <a:rPr sz="3000"/>
              <a:t>Crew 10 can choose (i.e. can chase a bump to top finish but stop at bottom finish if not).</a:t>
            </a:r>
          </a:p>
          <a:p>
            <a:pPr marL="322324" lvl="0" indent="-322324" defTabSz="859536">
              <a:defRPr sz="1800"/>
            </a:pPr>
            <a:r>
              <a:rPr sz="3000" b="1"/>
              <a:t>Stern</a:t>
            </a:r>
            <a:r>
              <a:rPr sz="3000"/>
              <a:t> finish.</a:t>
            </a:r>
          </a:p>
          <a:p>
            <a:pPr marL="698373" lvl="1" indent="-268604" defTabSz="859536">
              <a:spcBef>
                <a:spcPts val="600"/>
              </a:spcBef>
              <a:defRPr sz="1800"/>
            </a:pPr>
            <a:r>
              <a:rPr sz="2600"/>
              <a:t>Stern must cross line to be ‘safe.’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hape 161"/>
          <p:cNvSpPr/>
          <p:nvPr/>
        </p:nvSpPr>
        <p:spPr>
          <a:xfrm>
            <a:off x="814386" y="6446579"/>
            <a:ext cx="3300413" cy="184666"/>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dirty="0">
                <a:solidFill>
                  <a:srgbClr val="888888"/>
                </a:solidFill>
              </a:rPr>
              <a:t>Coxing Bumps Races -</a:t>
            </a:r>
            <a:r>
              <a:rPr sz="1200" dirty="0" smtClean="0">
                <a:solidFill>
                  <a:srgbClr val="888888"/>
                </a:solidFill>
              </a:rPr>
              <a:t> </a:t>
            </a:r>
            <a:r>
              <a:rPr lang="en-GB" sz="1200" dirty="0" smtClean="0">
                <a:solidFill>
                  <a:srgbClr val="888888"/>
                </a:solidFill>
              </a:rPr>
              <a:t>Novices</a:t>
            </a:r>
            <a:endParaRPr sz="1200" dirty="0">
              <a:solidFill>
                <a:srgbClr val="888888"/>
              </a:solidFill>
            </a:endParaRPr>
          </a:p>
        </p:txBody>
      </p:sp>
      <p:sp>
        <p:nvSpPr>
          <p:cNvPr id="16" name="Shape 162"/>
          <p:cNvSpPr txBox="1">
            <a:spLocks/>
          </p:cNvSpPr>
          <p:nvPr/>
        </p:nvSpPr>
        <p:spPr>
          <a:xfrm>
            <a:off x="457200" y="274638"/>
            <a:ext cx="8229600" cy="114300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9" rIns="45719"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sz="1800"/>
            </a:pPr>
            <a:r>
              <a:rPr kumimoji="0" lang="en-US" sz="4400" b="0" i="0" u="none" strike="noStrike" kern="0" cap="none" spc="0" normalizeH="0" baseline="0" noProof="0" dirty="0" smtClean="0">
                <a:ln>
                  <a:noFill/>
                </a:ln>
                <a:solidFill>
                  <a:sysClr val="windowText" lastClr="000000"/>
                </a:solidFill>
                <a:effectLst/>
                <a:uLnTx/>
                <a:uFillTx/>
                <a:latin typeface="Calibri"/>
                <a:ea typeface="Calibri"/>
                <a:cs typeface="Calibri"/>
                <a:sym typeface="Calibri"/>
              </a:rPr>
              <a:t>Know where your finish is!</a:t>
            </a:r>
            <a:endParaRPr kumimoji="0" lang="en-US" sz="440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p:txBody>
      </p:sp>
      <p:sp>
        <p:nvSpPr>
          <p:cNvPr id="17" name="Shape 163"/>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26</a:t>
            </a:fld>
            <a:endParaRPr sz="1200">
              <a:solidFill>
                <a:srgbClr val="888888"/>
              </a:solidFill>
            </a:endParaRPr>
          </a:p>
        </p:txBody>
      </p:sp>
      <p:pic>
        <p:nvPicPr>
          <p:cNvPr id="18" name="image8.png" descr="PlainMap.png"/>
          <p:cNvPicPr/>
          <p:nvPr/>
        </p:nvPicPr>
        <p:blipFill>
          <a:blip r:embed="rId3">
            <a:extLst/>
          </a:blip>
          <a:stretch>
            <a:fillRect/>
          </a:stretch>
        </p:blipFill>
        <p:spPr>
          <a:xfrm>
            <a:off x="485775" y="1896437"/>
            <a:ext cx="4038600" cy="3895388"/>
          </a:xfrm>
          <a:prstGeom prst="rect">
            <a:avLst/>
          </a:prstGeom>
          <a:ln w="12700">
            <a:miter lim="400000"/>
          </a:ln>
        </p:spPr>
      </p:pic>
      <p:sp>
        <p:nvSpPr>
          <p:cNvPr id="19" name="Shape 165"/>
          <p:cNvSpPr/>
          <p:nvPr/>
        </p:nvSpPr>
        <p:spPr>
          <a:xfrm flipH="1" flipV="1">
            <a:off x="723902" y="5000624"/>
            <a:ext cx="266700" cy="771526"/>
          </a:xfrm>
          <a:prstGeom prst="line">
            <a:avLst/>
          </a:prstGeom>
          <a:ln w="57150">
            <a:solidFill>
              <a:srgbClr val="C00000"/>
            </a:solidFill>
          </a:ln>
        </p:spPr>
        <p:txBody>
          <a:bodyPr lIns="0" tIns="0" rIns="0" bIns="0"/>
          <a:lstStyle/>
          <a:p>
            <a:pPr lvl="0" defTabSz="457200">
              <a:defRPr sz="1200">
                <a:latin typeface="+mn-lt"/>
                <a:ea typeface="+mn-ea"/>
                <a:cs typeface="+mn-cs"/>
                <a:sym typeface="Helvetica"/>
              </a:defRPr>
            </a:pPr>
            <a:endParaRPr/>
          </a:p>
        </p:txBody>
      </p:sp>
      <p:sp>
        <p:nvSpPr>
          <p:cNvPr id="20" name="Shape 167"/>
          <p:cNvSpPr/>
          <p:nvPr/>
        </p:nvSpPr>
        <p:spPr>
          <a:xfrm flipH="1" flipV="1">
            <a:off x="1409701" y="4781549"/>
            <a:ext cx="266700" cy="771526"/>
          </a:xfrm>
          <a:prstGeom prst="line">
            <a:avLst/>
          </a:prstGeom>
          <a:ln w="57150">
            <a:solidFill>
              <a:srgbClr val="C00000"/>
            </a:solidFill>
          </a:ln>
        </p:spPr>
        <p:txBody>
          <a:bodyPr lIns="0" tIns="0" rIns="0" bIns="0"/>
          <a:lstStyle/>
          <a:p>
            <a:pPr lvl="0" defTabSz="457200">
              <a:defRPr sz="1200">
                <a:latin typeface="+mn-lt"/>
                <a:ea typeface="+mn-ea"/>
                <a:cs typeface="+mn-cs"/>
                <a:sym typeface="Helvetica"/>
              </a:defRPr>
            </a:pPr>
            <a:endParaRPr/>
          </a:p>
        </p:txBody>
      </p:sp>
      <p:graphicFrame>
        <p:nvGraphicFramePr>
          <p:cNvPr id="21" name="Table 171"/>
          <p:cNvGraphicFramePr/>
          <p:nvPr/>
        </p:nvGraphicFramePr>
        <p:xfrm>
          <a:off x="3460011" y="4455990"/>
          <a:ext cx="5267325" cy="1373124"/>
        </p:xfrm>
        <a:graphic>
          <a:graphicData uri="http://schemas.openxmlformats.org/drawingml/2006/table">
            <a:tbl>
              <a:tblPr>
                <a:tableStyleId>{4C3C2611-4C71-4FC5-86AE-919BDF0F9419}</a:tableStyleId>
              </a:tblPr>
              <a:tblGrid>
                <a:gridCol w="1093412"/>
                <a:gridCol w="2220751"/>
                <a:gridCol w="1953162"/>
              </a:tblGrid>
              <a:tr h="0">
                <a:tc>
                  <a:txBody>
                    <a:bodyPr/>
                    <a:lstStyle/>
                    <a:p>
                      <a:pPr lvl="0" algn="l">
                        <a:lnSpc>
                          <a:spcPct val="115000"/>
                        </a:lnSpc>
                        <a:spcBef>
                          <a:spcPts val="200"/>
                        </a:spcBef>
                        <a:defRPr sz="1800" b="0" i="0"/>
                      </a:pPr>
                      <a:endParaRPr/>
                    </a:p>
                  </a:txBody>
                  <a:tcPr marL="0" marR="0" marT="0" marB="0" horzOverflow="overflow">
                    <a:lnR w="12700">
                      <a:solidFill>
                        <a:srgbClr val="000000"/>
                      </a:solidFill>
                      <a:round/>
                    </a:lnR>
                    <a:lnT w="12700">
                      <a:solidFill>
                        <a:srgbClr val="000000"/>
                      </a:solidFill>
                      <a:round/>
                    </a:lnT>
                    <a:lnB w="12700">
                      <a:solidFill>
                        <a:srgbClr val="000000"/>
                      </a:solidFill>
                      <a:round/>
                    </a:lnB>
                    <a:noFill/>
                  </a:tcPr>
                </a:tc>
                <a:tc>
                  <a:txBody>
                    <a:bodyPr/>
                    <a:lstStyle/>
                    <a:p>
                      <a:pPr lvl="0" algn="l">
                        <a:lnSpc>
                          <a:spcPct val="115000"/>
                        </a:lnSpc>
                        <a:spcBef>
                          <a:spcPts val="200"/>
                        </a:spcBef>
                        <a:defRPr sz="1800" b="0" i="0"/>
                      </a:pPr>
                      <a:r>
                        <a:rPr lang="en-GB" sz="1400" b="1" dirty="0" smtClean="0"/>
                        <a:t>  </a:t>
                      </a:r>
                      <a:r>
                        <a:rPr sz="1400" b="1" dirty="0" smtClean="0"/>
                        <a:t>Top </a:t>
                      </a:r>
                      <a:r>
                        <a:rPr sz="1400" b="1" dirty="0"/>
                        <a:t>Finish</a:t>
                      </a:r>
                    </a:p>
                  </a:txBody>
                  <a:tcPr marL="0" marR="0" marT="0" marB="0" horzOverflow="overflow">
                    <a:lnL w="12700">
                      <a:solidFill>
                        <a:srgbClr val="000000"/>
                      </a:solidFill>
                      <a:round/>
                    </a:lnL>
                    <a:lnT w="12700">
                      <a:solidFill>
                        <a:srgbClr val="000000"/>
                      </a:solidFill>
                      <a:round/>
                    </a:lnT>
                    <a:lnB w="12700">
                      <a:solidFill>
                        <a:srgbClr val="000000"/>
                      </a:solidFill>
                      <a:round/>
                    </a:lnB>
                    <a:noFill/>
                  </a:tcPr>
                </a:tc>
                <a:tc>
                  <a:txBody>
                    <a:bodyPr/>
                    <a:lstStyle/>
                    <a:p>
                      <a:pPr lvl="0" algn="l">
                        <a:lnSpc>
                          <a:spcPct val="115000"/>
                        </a:lnSpc>
                        <a:spcBef>
                          <a:spcPts val="200"/>
                        </a:spcBef>
                        <a:defRPr sz="1800" b="0" i="0"/>
                      </a:pPr>
                      <a:r>
                        <a:rPr lang="en-GB" sz="1400" b="1" dirty="0" smtClean="0"/>
                        <a:t> </a:t>
                      </a:r>
                      <a:r>
                        <a:rPr sz="1400" b="1" dirty="0" smtClean="0"/>
                        <a:t>Bottom </a:t>
                      </a:r>
                      <a:r>
                        <a:rPr sz="1400" b="1" dirty="0"/>
                        <a:t>Finish</a:t>
                      </a:r>
                    </a:p>
                  </a:txBody>
                  <a:tcPr marL="0" marR="0" marT="0" marB="0" horzOverflow="overflow">
                    <a:lnT w="12700">
                      <a:solidFill>
                        <a:srgbClr val="000000"/>
                      </a:solidFill>
                      <a:round/>
                    </a:lnT>
                    <a:lnB w="12700">
                      <a:solidFill>
                        <a:srgbClr val="000000"/>
                      </a:solidFill>
                      <a:round/>
                    </a:lnB>
                    <a:noFill/>
                  </a:tcPr>
                </a:tc>
              </a:tr>
              <a:tr h="401585">
                <a:tc>
                  <a:txBody>
                    <a:bodyPr/>
                    <a:lstStyle/>
                    <a:p>
                      <a:pPr lvl="0" algn="l">
                        <a:lnSpc>
                          <a:spcPct val="115000"/>
                        </a:lnSpc>
                        <a:spcBef>
                          <a:spcPts val="600"/>
                        </a:spcBef>
                        <a:defRPr sz="1800" b="0" i="0"/>
                      </a:pPr>
                      <a:r>
                        <a:rPr lang="en-GB" sz="1400" b="1" dirty="0" smtClean="0"/>
                        <a:t>Everyone</a:t>
                      </a:r>
                      <a:endParaRPr sz="1400" b="1" dirty="0"/>
                    </a:p>
                  </a:txBody>
                  <a:tcPr marL="0" marR="0" marT="0" marB="0" horzOverflow="overflow">
                    <a:lnR w="12700">
                      <a:solidFill>
                        <a:srgbClr val="000000"/>
                      </a:solidFill>
                      <a:round/>
                    </a:lnR>
                    <a:lnT w="12700">
                      <a:solidFill>
                        <a:srgbClr val="000000"/>
                      </a:solidFill>
                      <a:round/>
                    </a:lnT>
                    <a:noFill/>
                  </a:tcPr>
                </a:tc>
                <a:tc>
                  <a:txBody>
                    <a:bodyPr/>
                    <a:lstStyle/>
                    <a:p>
                      <a:pPr lvl="0" algn="l">
                        <a:lnSpc>
                          <a:spcPct val="115000"/>
                        </a:lnSpc>
                        <a:spcBef>
                          <a:spcPts val="600"/>
                        </a:spcBef>
                        <a:defRPr sz="1800" b="0" i="0"/>
                      </a:pPr>
                      <a:r>
                        <a:rPr lang="en-GB" sz="1400" dirty="0" smtClean="0"/>
                        <a:t> </a:t>
                      </a:r>
                      <a:r>
                        <a:rPr sz="1400" dirty="0" smtClean="0"/>
                        <a:t>Post </a:t>
                      </a:r>
                      <a:r>
                        <a:rPr sz="1400" dirty="0"/>
                        <a:t>just downstream </a:t>
                      </a:r>
                      <a:r>
                        <a:rPr sz="1400" dirty="0" smtClean="0"/>
                        <a:t>of</a:t>
                      </a:r>
                      <a:endParaRPr lang="en-GB" sz="1400" dirty="0" smtClean="0"/>
                    </a:p>
                    <a:p>
                      <a:pPr lvl="0" algn="l">
                        <a:lnSpc>
                          <a:spcPct val="115000"/>
                        </a:lnSpc>
                        <a:spcBef>
                          <a:spcPts val="600"/>
                        </a:spcBef>
                        <a:defRPr sz="1800" b="0" i="0"/>
                      </a:pPr>
                      <a:r>
                        <a:rPr sz="1400" dirty="0" smtClean="0"/>
                        <a:t> Chesterton </a:t>
                      </a:r>
                      <a:r>
                        <a:rPr sz="1400" dirty="0"/>
                        <a:t>Footbridge (1)</a:t>
                      </a:r>
                    </a:p>
                  </a:txBody>
                  <a:tcPr marL="0" marR="0" marT="0" marB="0" horzOverflow="overflow">
                    <a:lnL w="12700">
                      <a:solidFill>
                        <a:srgbClr val="000000"/>
                      </a:solidFill>
                      <a:round/>
                    </a:lnL>
                    <a:lnT w="12700">
                      <a:solidFill>
                        <a:srgbClr val="000000"/>
                      </a:solidFill>
                      <a:round/>
                    </a:lnT>
                    <a:noFill/>
                  </a:tcPr>
                </a:tc>
                <a:tc>
                  <a:txBody>
                    <a:bodyPr/>
                    <a:lstStyle/>
                    <a:p>
                      <a:pPr lvl="0" algn="l">
                        <a:lnSpc>
                          <a:spcPct val="115000"/>
                        </a:lnSpc>
                        <a:spcBef>
                          <a:spcPts val="600"/>
                        </a:spcBef>
                        <a:defRPr sz="1800" b="0" i="0"/>
                      </a:pPr>
                      <a:r>
                        <a:rPr lang="en-GB" sz="1400" dirty="0" smtClean="0"/>
                        <a:t> </a:t>
                      </a:r>
                      <a:r>
                        <a:rPr sz="1400" dirty="0" smtClean="0"/>
                        <a:t>Concrete </a:t>
                      </a:r>
                      <a:r>
                        <a:rPr sz="1400" dirty="0"/>
                        <a:t>post </a:t>
                      </a:r>
                      <a:r>
                        <a:rPr sz="1400" dirty="0" smtClean="0"/>
                        <a:t>at</a:t>
                      </a:r>
                      <a:endParaRPr lang="en-GB" sz="1400" dirty="0" smtClean="0"/>
                    </a:p>
                    <a:p>
                      <a:pPr lvl="0" algn="l">
                        <a:lnSpc>
                          <a:spcPct val="115000"/>
                        </a:lnSpc>
                        <a:spcBef>
                          <a:spcPts val="600"/>
                        </a:spcBef>
                        <a:defRPr sz="1800" b="0" i="0"/>
                      </a:pPr>
                      <a:r>
                        <a:rPr sz="1400" dirty="0" smtClean="0"/>
                        <a:t> </a:t>
                      </a:r>
                      <a:r>
                        <a:rPr sz="1400" dirty="0"/>
                        <a:t>Morley’s Holt </a:t>
                      </a:r>
                      <a:r>
                        <a:rPr sz="1400" dirty="0" smtClean="0"/>
                        <a:t>(</a:t>
                      </a:r>
                      <a:r>
                        <a:rPr lang="en-GB" sz="1400" dirty="0" smtClean="0"/>
                        <a:t>2</a:t>
                      </a:r>
                      <a:r>
                        <a:rPr sz="1400" dirty="0" smtClean="0"/>
                        <a:t>)</a:t>
                      </a:r>
                      <a:endParaRPr sz="1400" dirty="0"/>
                    </a:p>
                  </a:txBody>
                  <a:tcPr marL="0" marR="0" marT="0" marB="0" horzOverflow="overflow">
                    <a:lnT w="12700">
                      <a:solidFill>
                        <a:srgbClr val="000000"/>
                      </a:solidFill>
                      <a:round/>
                    </a:lnT>
                    <a:noFill/>
                  </a:tcPr>
                </a:tc>
              </a:tr>
              <a:tr h="0">
                <a:tc>
                  <a:txBody>
                    <a:bodyPr/>
                    <a:lstStyle/>
                    <a:p>
                      <a:pPr lvl="0" algn="l">
                        <a:lnSpc>
                          <a:spcPct val="115000"/>
                        </a:lnSpc>
                        <a:spcBef>
                          <a:spcPts val="600"/>
                        </a:spcBef>
                        <a:defRPr sz="1800" b="0" i="0"/>
                      </a:pPr>
                      <a:endParaRPr sz="1400" b="1" dirty="0"/>
                    </a:p>
                  </a:txBody>
                  <a:tcPr marL="0" marR="0" marT="0" marB="0" horzOverflow="overflow">
                    <a:lnR w="12700">
                      <a:solidFill>
                        <a:srgbClr val="000000"/>
                      </a:solidFill>
                      <a:round/>
                    </a:lnR>
                    <a:noFill/>
                  </a:tcPr>
                </a:tc>
                <a:tc>
                  <a:txBody>
                    <a:bodyPr/>
                    <a:lstStyle/>
                    <a:p>
                      <a:pPr lvl="0" algn="l">
                        <a:lnSpc>
                          <a:spcPct val="115000"/>
                        </a:lnSpc>
                        <a:spcBef>
                          <a:spcPts val="600"/>
                        </a:spcBef>
                        <a:defRPr sz="1800" b="0" i="0"/>
                      </a:pPr>
                      <a:endParaRPr sz="1400" dirty="0"/>
                    </a:p>
                  </a:txBody>
                  <a:tcPr marL="0" marR="0" marT="0" marB="0" horzOverflow="overflow">
                    <a:lnL w="12700">
                      <a:solidFill>
                        <a:srgbClr val="000000"/>
                      </a:solidFill>
                      <a:round/>
                    </a:lnL>
                    <a:noFill/>
                  </a:tcPr>
                </a:tc>
                <a:tc>
                  <a:txBody>
                    <a:bodyPr/>
                    <a:lstStyle/>
                    <a:p>
                      <a:pPr lvl="0" algn="l">
                        <a:lnSpc>
                          <a:spcPct val="115000"/>
                        </a:lnSpc>
                        <a:spcBef>
                          <a:spcPts val="600"/>
                        </a:spcBef>
                        <a:defRPr sz="1800" b="0" i="0"/>
                      </a:pPr>
                      <a:endParaRPr sz="1400" dirty="0"/>
                    </a:p>
                  </a:txBody>
                  <a:tcPr marL="0" marR="0" marT="0" marB="0" horzOverflow="overflow">
                    <a:noFill/>
                  </a:tcPr>
                </a:tc>
              </a:tr>
              <a:tr h="153600">
                <a:tc>
                  <a:txBody>
                    <a:bodyPr/>
                    <a:lstStyle/>
                    <a:p>
                      <a:pPr lvl="0" algn="l">
                        <a:lnSpc>
                          <a:spcPct val="115000"/>
                        </a:lnSpc>
                        <a:defRPr sz="1800" b="0" i="0"/>
                      </a:pPr>
                      <a:endParaRPr sz="1400" dirty="0" smtClean="0"/>
                    </a:p>
                  </a:txBody>
                  <a:tcPr marL="0" marR="0" marT="0" marB="0" horzOverflow="overflow">
                    <a:lnR w="12700">
                      <a:solidFill>
                        <a:srgbClr val="000000"/>
                      </a:solidFill>
                      <a:round/>
                    </a:lnR>
                    <a:lnB w="12700">
                      <a:solidFill>
                        <a:srgbClr val="000000"/>
                      </a:solidFill>
                      <a:round/>
                    </a:lnB>
                    <a:noFill/>
                  </a:tcPr>
                </a:tc>
                <a:tc>
                  <a:txBody>
                    <a:bodyPr/>
                    <a:lstStyle/>
                    <a:p>
                      <a:pPr lvl="0" algn="l">
                        <a:lnSpc>
                          <a:spcPct val="115000"/>
                        </a:lnSpc>
                        <a:spcBef>
                          <a:spcPts val="600"/>
                        </a:spcBef>
                        <a:defRPr sz="1800" b="0" i="0"/>
                      </a:pPr>
                      <a:endParaRPr sz="1400" dirty="0"/>
                    </a:p>
                  </a:txBody>
                  <a:tcPr marL="0" marR="0" marT="0" marB="0" horzOverflow="overflow">
                    <a:lnL w="12700">
                      <a:solidFill>
                        <a:srgbClr val="000000"/>
                      </a:solidFill>
                      <a:round/>
                    </a:lnL>
                    <a:lnB w="12700">
                      <a:solidFill>
                        <a:srgbClr val="000000"/>
                      </a:solidFill>
                      <a:round/>
                    </a:lnB>
                    <a:noFill/>
                  </a:tcPr>
                </a:tc>
                <a:tc>
                  <a:txBody>
                    <a:bodyPr/>
                    <a:lstStyle/>
                    <a:p>
                      <a:pPr lvl="0" algn="l">
                        <a:lnSpc>
                          <a:spcPct val="115000"/>
                        </a:lnSpc>
                        <a:spcBef>
                          <a:spcPts val="600"/>
                        </a:spcBef>
                        <a:defRPr sz="1800" b="0" i="0"/>
                      </a:pPr>
                      <a:endParaRPr sz="1400" dirty="0"/>
                    </a:p>
                  </a:txBody>
                  <a:tcPr marL="0" marR="0" marT="0" marB="0" horzOverflow="overflow">
                    <a:lnB w="12700">
                      <a:solidFill>
                        <a:srgbClr val="000000"/>
                      </a:solidFill>
                      <a:round/>
                    </a:lnB>
                    <a:noFill/>
                  </a:tcPr>
                </a:tc>
              </a:tr>
            </a:tbl>
          </a:graphicData>
        </a:graphic>
      </p:graphicFrame>
      <p:sp>
        <p:nvSpPr>
          <p:cNvPr id="22" name="Shape 172"/>
          <p:cNvSpPr/>
          <p:nvPr/>
        </p:nvSpPr>
        <p:spPr>
          <a:xfrm>
            <a:off x="866775" y="5800724"/>
            <a:ext cx="193586" cy="278766"/>
          </a:xfrm>
          <a:prstGeom prst="rect">
            <a:avLst/>
          </a:prstGeom>
          <a:ln>
            <a:solidFill/>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0" tIns="0" rIns="0" bIns="0">
            <a:spAutoFit/>
          </a:bodyPr>
          <a:lstStyle>
            <a:lvl1pPr>
              <a:defRPr sz="1200"/>
            </a:lvl1pPr>
          </a:lstStyle>
          <a:p>
            <a:pPr lvl="0">
              <a:defRPr sz="1800"/>
            </a:pPr>
            <a:r>
              <a:rPr sz="1200"/>
              <a:t>1</a:t>
            </a:r>
          </a:p>
        </p:txBody>
      </p:sp>
      <p:sp>
        <p:nvSpPr>
          <p:cNvPr id="23" name="Shape 173"/>
          <p:cNvSpPr/>
          <p:nvPr/>
        </p:nvSpPr>
        <p:spPr>
          <a:xfrm>
            <a:off x="1579608" y="5553075"/>
            <a:ext cx="193586" cy="278766"/>
          </a:xfrm>
          <a:prstGeom prst="rect">
            <a:avLst/>
          </a:prstGeom>
          <a:ln>
            <a:solidFill/>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0" tIns="0" rIns="0" bIns="0">
            <a:spAutoFit/>
          </a:bodyPr>
          <a:lstStyle>
            <a:lvl1pPr>
              <a:defRPr sz="1200"/>
            </a:lvl1pPr>
          </a:lstStyle>
          <a:p>
            <a:pPr lvl="0">
              <a:defRPr sz="1800"/>
            </a:pPr>
            <a:r>
              <a:rPr sz="1200"/>
              <a:t>2</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 name="Shape 194"/>
          <p:cNvSpPr/>
          <p:nvPr/>
        </p:nvSpPr>
        <p:spPr>
          <a:xfrm>
            <a:off x="814386" y="6455092"/>
            <a:ext cx="3300415"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195" name="Shape 195"/>
          <p:cNvSpPr>
            <a:spLocks noGrp="1"/>
          </p:cNvSpPr>
          <p:nvPr>
            <p:ph type="title"/>
          </p:nvPr>
        </p:nvSpPr>
        <p:spPr>
          <a:xfrm>
            <a:off x="457200" y="274638"/>
            <a:ext cx="8229600" cy="1143001"/>
          </a:xfrm>
          <a:prstGeom prst="rect">
            <a:avLst/>
          </a:prstGeom>
        </p:spPr>
        <p:txBody>
          <a:bodyPr/>
          <a:lstStyle/>
          <a:p>
            <a:pPr lvl="0">
              <a:defRPr sz="1800"/>
            </a:pPr>
            <a:r>
              <a:rPr sz="4400"/>
              <a:t>Rowing Home</a:t>
            </a:r>
          </a:p>
        </p:txBody>
      </p:sp>
      <p:sp>
        <p:nvSpPr>
          <p:cNvPr id="196" name="Shape 196"/>
          <p:cNvSpPr>
            <a:spLocks noGrp="1"/>
          </p:cNvSpPr>
          <p:nvPr>
            <p:ph type="body" idx="1"/>
          </p:nvPr>
        </p:nvSpPr>
        <p:spPr>
          <a:xfrm>
            <a:off x="457200" y="1600200"/>
            <a:ext cx="8229600" cy="4525963"/>
          </a:xfrm>
          <a:prstGeom prst="rect">
            <a:avLst/>
          </a:prstGeom>
        </p:spPr>
        <p:txBody>
          <a:bodyPr/>
          <a:lstStyle/>
          <a:p>
            <a:pPr marL="325754" lvl="0" indent="-325754" defTabSz="868680">
              <a:lnSpc>
                <a:spcPct val="80000"/>
              </a:lnSpc>
              <a:spcBef>
                <a:spcPts val="500"/>
              </a:spcBef>
              <a:defRPr sz="1800"/>
            </a:pPr>
            <a:r>
              <a:rPr sz="2200"/>
              <a:t>When the last racing crew has passed, you will be told you can push off and row to the railway bridge (home if bumped above the railway bridge).</a:t>
            </a:r>
          </a:p>
          <a:p>
            <a:pPr marL="325754" lvl="0" indent="-325754" defTabSz="868680">
              <a:lnSpc>
                <a:spcPct val="80000"/>
              </a:lnSpc>
              <a:spcBef>
                <a:spcPts val="500"/>
              </a:spcBef>
              <a:defRPr sz="1800"/>
            </a:pPr>
            <a:r>
              <a:rPr sz="2200"/>
              <a:t>You will be held below the railway bridge until the next division have pushed off and rowed under it.</a:t>
            </a:r>
          </a:p>
          <a:p>
            <a:pPr marL="325754" lvl="0" indent="-325754" defTabSz="868680">
              <a:lnSpc>
                <a:spcPct val="80000"/>
              </a:lnSpc>
              <a:spcBef>
                <a:spcPts val="500"/>
              </a:spcBef>
              <a:defRPr sz="1800"/>
            </a:pPr>
            <a:r>
              <a:rPr sz="2200"/>
              <a:t>Again be careful: crews around you may have damaged equipment and the next division will be rowing down to the start.</a:t>
            </a:r>
          </a:p>
          <a:p>
            <a:pPr marL="325754" lvl="0" indent="-325754" defTabSz="868680">
              <a:lnSpc>
                <a:spcPct val="80000"/>
              </a:lnSpc>
              <a:spcBef>
                <a:spcPts val="500"/>
              </a:spcBef>
              <a:buClr>
                <a:srgbClr val="FF0000"/>
              </a:buClr>
              <a:defRPr sz="1800"/>
            </a:pPr>
            <a:r>
              <a:rPr sz="2200">
                <a:solidFill>
                  <a:srgbClr val="FF0000"/>
                </a:solidFill>
              </a:rPr>
              <a:t>Observe normal navigation rules</a:t>
            </a:r>
          </a:p>
          <a:p>
            <a:pPr marL="325754" lvl="0" indent="-325754" defTabSz="868680">
              <a:lnSpc>
                <a:spcPct val="80000"/>
              </a:lnSpc>
              <a:spcBef>
                <a:spcPts val="500"/>
              </a:spcBef>
              <a:buClr>
                <a:srgbClr val="000000"/>
              </a:buClr>
              <a:defRPr sz="1800"/>
            </a:pPr>
            <a:r>
              <a:rPr sz="2200"/>
              <a:t>If you finish top of your division (either row over head, or bump the 1st boat), then you are the Sandwich boat, and will race again at the bottom of the next division up. </a:t>
            </a:r>
          </a:p>
          <a:p>
            <a:pPr marL="705801" lvl="1" indent="-271462" defTabSz="868680">
              <a:lnSpc>
                <a:spcPct val="80000"/>
              </a:lnSpc>
              <a:spcBef>
                <a:spcPts val="400"/>
              </a:spcBef>
              <a:buClr>
                <a:srgbClr val="FF0000"/>
              </a:buClr>
              <a:defRPr sz="1800"/>
            </a:pPr>
            <a:r>
              <a:rPr sz="1900">
                <a:solidFill>
                  <a:srgbClr val="FF0000"/>
                </a:solidFill>
              </a:rPr>
              <a:t>The sandwich boat must spin and pull in near the Railway bridge to marshal for the next division.</a:t>
            </a:r>
            <a:endParaRPr sz="1900"/>
          </a:p>
          <a:p>
            <a:pPr marL="705801" lvl="1" indent="-271462" defTabSz="868680">
              <a:lnSpc>
                <a:spcPct val="80000"/>
              </a:lnSpc>
              <a:spcBef>
                <a:spcPts val="400"/>
              </a:spcBef>
              <a:buClr>
                <a:srgbClr val="FF0000"/>
              </a:buClr>
              <a:defRPr sz="1800"/>
            </a:pPr>
            <a:r>
              <a:rPr sz="1900">
                <a:solidFill>
                  <a:srgbClr val="FF0000"/>
                </a:solidFill>
              </a:rPr>
              <a:t>Obey marshals instructions as to timing when to spin.</a:t>
            </a:r>
          </a:p>
        </p:txBody>
      </p:sp>
      <p:sp>
        <p:nvSpPr>
          <p:cNvPr id="197" name="Shape 197"/>
          <p:cNvSpPr>
            <a:spLocks noGrp="1"/>
          </p:cNvSpPr>
          <p:nvPr>
            <p:ph type="sldNum" sz="quarter" idx="2"/>
          </p:nvPr>
        </p:nvSpPr>
        <p:spPr>
          <a:xfrm>
            <a:off x="6553200" y="6221729"/>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27</a:t>
            </a:fld>
            <a:endParaRPr sz="1116">
              <a:solidFill>
                <a:srgbClr val="888888"/>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 name="Shape 199"/>
          <p:cNvSpPr>
            <a:spLocks noGrp="1"/>
          </p:cNvSpPr>
          <p:nvPr>
            <p:ph type="title"/>
          </p:nvPr>
        </p:nvSpPr>
        <p:spPr>
          <a:xfrm>
            <a:off x="722312" y="4406900"/>
            <a:ext cx="7772401" cy="1362075"/>
          </a:xfrm>
          <a:prstGeom prst="rect">
            <a:avLst/>
          </a:prstGeom>
        </p:spPr>
        <p:txBody>
          <a:bodyPr/>
          <a:lstStyle/>
          <a:p>
            <a:pPr lvl="0">
              <a:defRPr sz="1800" b="0" cap="none"/>
            </a:pPr>
            <a:r>
              <a:rPr sz="4000" b="1" cap="all"/>
              <a:t>safety measures</a:t>
            </a:r>
          </a:p>
        </p:txBody>
      </p:sp>
      <p:sp>
        <p:nvSpPr>
          <p:cNvPr id="200" name="Shape 200"/>
          <p:cNvSpPr>
            <a:spLocks noGrp="1"/>
          </p:cNvSpPr>
          <p:nvPr>
            <p:ph type="body" idx="1"/>
          </p:nvPr>
        </p:nvSpPr>
        <p:spPr>
          <a:xfrm>
            <a:off x="722312" y="2906713"/>
            <a:ext cx="7772401" cy="1500189"/>
          </a:xfrm>
          <a:prstGeom prst="rect">
            <a:avLst/>
          </a:prstGeom>
        </p:spPr>
        <p:txBody>
          <a:bodyPr/>
          <a:lstStyle/>
          <a:p>
            <a:pPr lvl="0"/>
            <a:endParaRPr/>
          </a:p>
        </p:txBody>
      </p:sp>
      <p:sp>
        <p:nvSpPr>
          <p:cNvPr id="201" name="Shape 201"/>
          <p:cNvSpPr>
            <a:spLocks noGrp="1"/>
          </p:cNvSpPr>
          <p:nvPr>
            <p:ph type="sldNum" sz="quarter" idx="2"/>
          </p:nvPr>
        </p:nvSpPr>
        <p:spPr>
          <a:xfrm>
            <a:off x="6553200" y="6404292"/>
            <a:ext cx="2133600" cy="269242"/>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28</a:t>
            </a:fld>
            <a:endParaRPr sz="1116">
              <a:solidFill>
                <a:srgbClr val="888888"/>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 name="Shape 203"/>
          <p:cNvSpPr/>
          <p:nvPr/>
        </p:nvSpPr>
        <p:spPr>
          <a:xfrm>
            <a:off x="814386" y="6404292"/>
            <a:ext cx="3300415"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204" name="Shape 204"/>
          <p:cNvSpPr>
            <a:spLocks noGrp="1"/>
          </p:cNvSpPr>
          <p:nvPr>
            <p:ph type="title"/>
          </p:nvPr>
        </p:nvSpPr>
        <p:spPr>
          <a:xfrm>
            <a:off x="457200" y="274638"/>
            <a:ext cx="8229600" cy="1143001"/>
          </a:xfrm>
          <a:prstGeom prst="rect">
            <a:avLst/>
          </a:prstGeom>
        </p:spPr>
        <p:txBody>
          <a:bodyPr/>
          <a:lstStyle>
            <a:lvl1pPr>
              <a:defRPr>
                <a:solidFill>
                  <a:srgbClr val="FF0000"/>
                </a:solidFill>
              </a:defRPr>
            </a:lvl1pPr>
          </a:lstStyle>
          <a:p>
            <a:pPr lvl="0">
              <a:defRPr sz="1800">
                <a:solidFill>
                  <a:srgbClr val="000000"/>
                </a:solidFill>
              </a:defRPr>
            </a:pPr>
            <a:r>
              <a:rPr sz="4400">
                <a:solidFill>
                  <a:srgbClr val="FF0000"/>
                </a:solidFill>
              </a:rPr>
              <a:t>Carnage!</a:t>
            </a:r>
          </a:p>
        </p:txBody>
      </p:sp>
      <p:sp>
        <p:nvSpPr>
          <p:cNvPr id="205" name="Shape 205"/>
          <p:cNvSpPr>
            <a:spLocks noGrp="1"/>
          </p:cNvSpPr>
          <p:nvPr>
            <p:ph type="body" idx="1"/>
          </p:nvPr>
        </p:nvSpPr>
        <p:spPr>
          <a:xfrm>
            <a:off x="457200" y="1600200"/>
            <a:ext cx="8229600" cy="1183009"/>
          </a:xfrm>
          <a:prstGeom prst="rect">
            <a:avLst/>
          </a:prstGeom>
        </p:spPr>
        <p:txBody>
          <a:bodyPr/>
          <a:lstStyle/>
          <a:p>
            <a:pPr lvl="0">
              <a:defRPr sz="1800"/>
            </a:pPr>
            <a:r>
              <a:rPr sz="3200"/>
              <a:t>Keep watching what is ahead and if necessary…</a:t>
            </a:r>
          </a:p>
        </p:txBody>
      </p:sp>
      <p:sp>
        <p:nvSpPr>
          <p:cNvPr id="206" name="Shape 206"/>
          <p:cNvSpPr>
            <a:spLocks noGrp="1"/>
          </p:cNvSpPr>
          <p:nvPr>
            <p:ph type="sldNum" sz="quarter" idx="2"/>
          </p:nvPr>
        </p:nvSpPr>
        <p:spPr>
          <a:xfrm>
            <a:off x="6553200" y="6221729"/>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29</a:t>
            </a:fld>
            <a:endParaRPr sz="1116">
              <a:solidFill>
                <a:srgbClr val="888888"/>
              </a:solidFill>
            </a:endParaRPr>
          </a:p>
        </p:txBody>
      </p:sp>
      <p:sp>
        <p:nvSpPr>
          <p:cNvPr id="207" name="Shape 207"/>
          <p:cNvSpPr/>
          <p:nvPr/>
        </p:nvSpPr>
        <p:spPr>
          <a:xfrm>
            <a:off x="452306" y="2904968"/>
            <a:ext cx="8280704" cy="748664"/>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latin typeface="Calibri"/>
                <a:ea typeface="Calibri"/>
                <a:cs typeface="Calibri"/>
                <a:sym typeface="Calibri"/>
              </a:defRPr>
            </a:lvl1pPr>
          </a:lstStyle>
          <a:p>
            <a:pPr lvl="0">
              <a:defRPr sz="1800">
                <a:solidFill>
                  <a:srgbClr val="000000"/>
                </a:solidFill>
              </a:defRPr>
            </a:pPr>
            <a:r>
              <a:rPr sz="4400">
                <a:solidFill>
                  <a:srgbClr val="FFFFFF"/>
                </a:solidFill>
              </a:rPr>
              <a:t>HOLD IT UP</a:t>
            </a:r>
          </a:p>
        </p:txBody>
      </p:sp>
      <p:sp>
        <p:nvSpPr>
          <p:cNvPr id="208" name="Shape 208"/>
          <p:cNvSpPr/>
          <p:nvPr/>
        </p:nvSpPr>
        <p:spPr>
          <a:xfrm>
            <a:off x="470428" y="3944375"/>
            <a:ext cx="8229601" cy="5783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1083733" indent="-1083733">
              <a:lnSpc>
                <a:spcPct val="90000"/>
              </a:lnSpc>
              <a:spcBef>
                <a:spcPts val="700"/>
              </a:spcBef>
              <a:buSzPct val="100000"/>
              <a:buFont typeface="Arial"/>
              <a:buChar char="•"/>
              <a:defRPr sz="3200">
                <a:latin typeface="Calibri"/>
                <a:ea typeface="Calibri"/>
                <a:cs typeface="Calibri"/>
                <a:sym typeface="Calibri"/>
              </a:defRPr>
            </a:lvl1pPr>
          </a:lstStyle>
          <a:p>
            <a:pPr lvl="0">
              <a:defRPr sz="1800"/>
            </a:pPr>
            <a:r>
              <a:rPr sz="3200"/>
              <a:t>NEVER row in to a stationary crew!</a:t>
            </a:r>
          </a:p>
        </p:txBody>
      </p:sp>
      <p:sp>
        <p:nvSpPr>
          <p:cNvPr id="209" name="Shape 209"/>
          <p:cNvSpPr/>
          <p:nvPr/>
        </p:nvSpPr>
        <p:spPr>
          <a:xfrm>
            <a:off x="470427" y="4657573"/>
            <a:ext cx="8229601" cy="118301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1083733" indent="-1083733">
              <a:spcBef>
                <a:spcPts val="700"/>
              </a:spcBef>
              <a:buSzPct val="100000"/>
              <a:buFont typeface="Arial"/>
              <a:buChar char="•"/>
              <a:defRPr sz="3200">
                <a:latin typeface="Calibri"/>
                <a:ea typeface="Calibri"/>
                <a:cs typeface="Calibri"/>
                <a:sym typeface="Calibri"/>
              </a:defRPr>
            </a:lvl1pPr>
          </a:lstStyle>
          <a:p>
            <a:pPr lvl="0">
              <a:defRPr sz="1800"/>
            </a:pPr>
            <a:r>
              <a:rPr sz="3200"/>
              <a:t>If you have to stop while racing, we can award technical results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3" name="Shape 73"/>
          <p:cNvSpPr/>
          <p:nvPr/>
        </p:nvSpPr>
        <p:spPr>
          <a:xfrm>
            <a:off x="814386" y="6404292"/>
            <a:ext cx="3300415"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74" name="Shape 74"/>
          <p:cNvSpPr>
            <a:spLocks noGrp="1"/>
          </p:cNvSpPr>
          <p:nvPr>
            <p:ph type="title"/>
          </p:nvPr>
        </p:nvSpPr>
        <p:spPr>
          <a:xfrm>
            <a:off x="457200" y="274638"/>
            <a:ext cx="8229600" cy="1143001"/>
          </a:xfrm>
          <a:prstGeom prst="rect">
            <a:avLst/>
          </a:prstGeom>
        </p:spPr>
        <p:txBody>
          <a:bodyPr/>
          <a:lstStyle/>
          <a:p>
            <a:pPr lvl="0">
              <a:defRPr sz="1800"/>
            </a:pPr>
            <a:r>
              <a:rPr sz="4400"/>
              <a:t>You must have…</a:t>
            </a:r>
          </a:p>
        </p:txBody>
      </p:sp>
      <p:sp>
        <p:nvSpPr>
          <p:cNvPr id="75" name="Shape 75"/>
          <p:cNvSpPr>
            <a:spLocks noGrp="1"/>
          </p:cNvSpPr>
          <p:nvPr>
            <p:ph type="body" idx="1"/>
          </p:nvPr>
        </p:nvSpPr>
        <p:spPr>
          <a:xfrm>
            <a:off x="457200" y="1600200"/>
            <a:ext cx="8229600" cy="4525963"/>
          </a:xfrm>
          <a:prstGeom prst="rect">
            <a:avLst/>
          </a:prstGeom>
        </p:spPr>
        <p:txBody>
          <a:bodyPr/>
          <a:lstStyle/>
          <a:p>
            <a:pPr lvl="0">
              <a:defRPr sz="1800"/>
            </a:pPr>
            <a:r>
              <a:rPr sz="3200"/>
              <a:t>Bow ball</a:t>
            </a:r>
          </a:p>
          <a:p>
            <a:pPr lvl="0">
              <a:defRPr sz="1800"/>
            </a:pPr>
            <a:endParaRPr sz="3200"/>
          </a:p>
          <a:p>
            <a:pPr lvl="0">
              <a:defRPr sz="1800"/>
            </a:pPr>
            <a:r>
              <a:rPr sz="3200"/>
              <a:t>Lifejacket</a:t>
            </a:r>
          </a:p>
          <a:p>
            <a:pPr lvl="0">
              <a:defRPr sz="1800"/>
            </a:pPr>
            <a:endParaRPr sz="3200"/>
          </a:p>
          <a:p>
            <a:pPr lvl="0">
              <a:defRPr sz="1800"/>
            </a:pPr>
            <a:r>
              <a:rPr sz="3200"/>
              <a:t>Without either of these, you will not be allowed to race!</a:t>
            </a:r>
          </a:p>
        </p:txBody>
      </p:sp>
      <p:sp>
        <p:nvSpPr>
          <p:cNvPr id="76" name="Shape 76"/>
          <p:cNvSpPr>
            <a:spLocks noGrp="1"/>
          </p:cNvSpPr>
          <p:nvPr>
            <p:ph type="sldNum" sz="quarter" idx="2"/>
          </p:nvPr>
        </p:nvSpPr>
        <p:spPr>
          <a:xfrm>
            <a:off x="6553200" y="6221729"/>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a:t>
            </a:fld>
            <a:endParaRPr sz="1116">
              <a:solidFill>
                <a:srgbClr val="88888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 name="Shape 211"/>
          <p:cNvSpPr/>
          <p:nvPr/>
        </p:nvSpPr>
        <p:spPr>
          <a:xfrm>
            <a:off x="814386" y="6404292"/>
            <a:ext cx="3300415"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212" name="Shape 212"/>
          <p:cNvSpPr>
            <a:spLocks noGrp="1"/>
          </p:cNvSpPr>
          <p:nvPr>
            <p:ph type="title"/>
          </p:nvPr>
        </p:nvSpPr>
        <p:spPr>
          <a:xfrm>
            <a:off x="457200" y="274638"/>
            <a:ext cx="8229600" cy="1143001"/>
          </a:xfrm>
          <a:prstGeom prst="rect">
            <a:avLst/>
          </a:prstGeom>
        </p:spPr>
        <p:txBody>
          <a:bodyPr/>
          <a:lstStyle/>
          <a:p>
            <a:pPr lvl="0">
              <a:defRPr sz="1800"/>
            </a:pPr>
            <a:r>
              <a:rPr sz="4400"/>
              <a:t>Sirens</a:t>
            </a:r>
          </a:p>
        </p:txBody>
      </p:sp>
      <p:sp>
        <p:nvSpPr>
          <p:cNvPr id="213" name="Shape 213"/>
          <p:cNvSpPr>
            <a:spLocks noGrp="1"/>
          </p:cNvSpPr>
          <p:nvPr>
            <p:ph type="body" idx="1"/>
          </p:nvPr>
        </p:nvSpPr>
        <p:spPr>
          <a:xfrm>
            <a:off x="457200" y="1600200"/>
            <a:ext cx="8229600" cy="4525963"/>
          </a:xfrm>
          <a:prstGeom prst="rect">
            <a:avLst/>
          </a:prstGeom>
        </p:spPr>
        <p:txBody>
          <a:bodyPr/>
          <a:lstStyle/>
          <a:p>
            <a:pPr marL="332613" lvl="0" indent="-332613" defTabSz="886967">
              <a:spcBef>
                <a:spcPts val="600"/>
              </a:spcBef>
              <a:defRPr sz="1800"/>
            </a:pPr>
            <a:r>
              <a:rPr sz="2800"/>
              <a:t>There are static umpires positioned along the course up to Grassy. </a:t>
            </a:r>
          </a:p>
          <a:p>
            <a:pPr marL="332613" lvl="0" indent="-332613" defTabSz="886967">
              <a:spcBef>
                <a:spcPts val="600"/>
              </a:spcBef>
              <a:defRPr sz="1800"/>
            </a:pPr>
            <a:r>
              <a:rPr sz="2800"/>
              <a:t>If a division must be stopped (due to severe carnage, ejector crabs…) then they will be told by the chief umpire to use the sirens. </a:t>
            </a:r>
          </a:p>
          <a:p>
            <a:pPr marL="332613" lvl="0" indent="-332613" defTabSz="886967">
              <a:spcBef>
                <a:spcPts val="600"/>
              </a:spcBef>
              <a:defRPr sz="1800"/>
            </a:pPr>
            <a:r>
              <a:rPr sz="2800"/>
              <a:t>If your boat has yet to pass the marshal sounding a siren then you MUST stop immediately. </a:t>
            </a:r>
          </a:p>
          <a:p>
            <a:pPr marL="332613" lvl="0" indent="-332613" defTabSz="886967">
              <a:spcBef>
                <a:spcPts val="600"/>
              </a:spcBef>
              <a:defRPr sz="1800"/>
            </a:pPr>
            <a:r>
              <a:rPr sz="2800"/>
              <a:t>If you hear a siren sounding behind you, continue to race. </a:t>
            </a:r>
          </a:p>
        </p:txBody>
      </p:sp>
      <p:sp>
        <p:nvSpPr>
          <p:cNvPr id="214" name="Shape 214"/>
          <p:cNvSpPr>
            <a:spLocks noGrp="1"/>
          </p:cNvSpPr>
          <p:nvPr>
            <p:ph type="sldNum" sz="quarter" idx="2"/>
          </p:nvPr>
        </p:nvSpPr>
        <p:spPr>
          <a:xfrm>
            <a:off x="6553200" y="6221729"/>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30</a:t>
            </a:fld>
            <a:endParaRPr sz="1116">
              <a:solidFill>
                <a:srgbClr val="888888"/>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 name="Shape 216"/>
          <p:cNvSpPr/>
          <p:nvPr/>
        </p:nvSpPr>
        <p:spPr>
          <a:xfrm>
            <a:off x="814386" y="6404292"/>
            <a:ext cx="3300415"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217" name="Shape 217"/>
          <p:cNvSpPr>
            <a:spLocks noGrp="1"/>
          </p:cNvSpPr>
          <p:nvPr>
            <p:ph type="title"/>
          </p:nvPr>
        </p:nvSpPr>
        <p:spPr>
          <a:xfrm>
            <a:off x="457200" y="274638"/>
            <a:ext cx="8229600" cy="1143001"/>
          </a:xfrm>
          <a:prstGeom prst="rect">
            <a:avLst/>
          </a:prstGeom>
        </p:spPr>
        <p:txBody>
          <a:bodyPr/>
          <a:lstStyle/>
          <a:p>
            <a:pPr lvl="0">
              <a:defRPr sz="1800"/>
            </a:pPr>
            <a:r>
              <a:rPr sz="4400"/>
              <a:t>What if…</a:t>
            </a:r>
          </a:p>
        </p:txBody>
      </p:sp>
      <p:sp>
        <p:nvSpPr>
          <p:cNvPr id="218" name="Shape 218"/>
          <p:cNvSpPr>
            <a:spLocks noGrp="1"/>
          </p:cNvSpPr>
          <p:nvPr>
            <p:ph type="body" idx="1"/>
          </p:nvPr>
        </p:nvSpPr>
        <p:spPr>
          <a:xfrm>
            <a:off x="457200" y="1600200"/>
            <a:ext cx="8229600" cy="4525963"/>
          </a:xfrm>
          <a:prstGeom prst="rect">
            <a:avLst/>
          </a:prstGeom>
        </p:spPr>
        <p:txBody>
          <a:bodyPr/>
          <a:lstStyle/>
          <a:p>
            <a:pPr marL="452031" lvl="0" indent="-452031" defTabSz="905255">
              <a:lnSpc>
                <a:spcPct val="80000"/>
              </a:lnSpc>
              <a:spcBef>
                <a:spcPts val="500"/>
              </a:spcBef>
              <a:defRPr sz="1800"/>
            </a:pPr>
            <a:r>
              <a:rPr sz="2200"/>
              <a:t>…the rudder breaks?</a:t>
            </a:r>
            <a:endParaRPr sz="1900"/>
          </a:p>
          <a:p>
            <a:pPr marL="978890" lvl="1" indent="-526262" defTabSz="905255">
              <a:lnSpc>
                <a:spcPct val="80000"/>
              </a:lnSpc>
              <a:spcBef>
                <a:spcPts val="500"/>
              </a:spcBef>
              <a:defRPr sz="1800"/>
            </a:pPr>
            <a:r>
              <a:rPr sz="2200"/>
              <a:t>(or one of your rowers drops out &amp; you can’t get round the corner)</a:t>
            </a:r>
            <a:endParaRPr sz="1600"/>
          </a:p>
          <a:p>
            <a:pPr marL="978890" lvl="1" indent="-526262" defTabSz="905255">
              <a:lnSpc>
                <a:spcPct val="80000"/>
              </a:lnSpc>
              <a:spcBef>
                <a:spcPts val="500"/>
              </a:spcBef>
              <a:defRPr sz="1800"/>
            </a:pPr>
            <a:r>
              <a:rPr sz="2200" b="1"/>
              <a:t>STOP!</a:t>
            </a:r>
            <a:r>
              <a:rPr sz="2200"/>
              <a:t> If you are able to continue, it will be quicker to stop, straighten up and go again than to drive into the nearest bank. </a:t>
            </a:r>
            <a:endParaRPr sz="1600"/>
          </a:p>
          <a:p>
            <a:pPr marL="978890" lvl="1" indent="-526262" defTabSz="905255">
              <a:lnSpc>
                <a:spcPct val="80000"/>
              </a:lnSpc>
              <a:spcBef>
                <a:spcPts val="500"/>
              </a:spcBef>
              <a:defRPr sz="1800"/>
            </a:pPr>
            <a:r>
              <a:rPr sz="2200"/>
              <a:t>Do not attempt to race with no rudder!</a:t>
            </a:r>
            <a:endParaRPr sz="1600"/>
          </a:p>
          <a:p>
            <a:pPr marL="452031" lvl="0" indent="-452031" defTabSz="905255">
              <a:lnSpc>
                <a:spcPct val="80000"/>
              </a:lnSpc>
              <a:spcBef>
                <a:spcPts val="500"/>
              </a:spcBef>
              <a:defRPr sz="1800"/>
            </a:pPr>
            <a:r>
              <a:rPr sz="2200"/>
              <a:t>…someone catches a crab?</a:t>
            </a:r>
            <a:endParaRPr sz="1900"/>
          </a:p>
          <a:p>
            <a:pPr marL="978890" lvl="1" indent="-526262" defTabSz="905255">
              <a:lnSpc>
                <a:spcPct val="80000"/>
              </a:lnSpc>
              <a:spcBef>
                <a:spcPts val="500"/>
              </a:spcBef>
              <a:defRPr sz="1800"/>
            </a:pPr>
            <a:r>
              <a:rPr sz="2200"/>
              <a:t>get his/her partner to drop out; if they still can’t get the blade back, you will need to stop so they can get it back.</a:t>
            </a:r>
            <a:endParaRPr sz="1600"/>
          </a:p>
          <a:p>
            <a:pPr marL="339470" lvl="0" indent="-339470" defTabSz="905255">
              <a:lnSpc>
                <a:spcPct val="80000"/>
              </a:lnSpc>
              <a:spcBef>
                <a:spcPts val="400"/>
              </a:spcBef>
              <a:defRPr sz="1800"/>
            </a:pPr>
            <a:endParaRPr sz="3700"/>
          </a:p>
          <a:p>
            <a:pPr marL="452031" lvl="0" indent="-452031" defTabSz="905255">
              <a:lnSpc>
                <a:spcPct val="80000"/>
              </a:lnSpc>
              <a:spcBef>
                <a:spcPts val="500"/>
              </a:spcBef>
              <a:defRPr sz="1800"/>
            </a:pPr>
            <a:r>
              <a:rPr sz="2200" b="1"/>
              <a:t>Always prioritise safety.  Bumps is no fun when people get hurt.</a:t>
            </a:r>
          </a:p>
        </p:txBody>
      </p:sp>
      <p:sp>
        <p:nvSpPr>
          <p:cNvPr id="219" name="Shape 219"/>
          <p:cNvSpPr>
            <a:spLocks noGrp="1"/>
          </p:cNvSpPr>
          <p:nvPr>
            <p:ph type="sldNum" sz="quarter" idx="2"/>
          </p:nvPr>
        </p:nvSpPr>
        <p:spPr>
          <a:xfrm>
            <a:off x="6553200" y="6221729"/>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31</a:t>
            </a:fld>
            <a:endParaRPr sz="1116">
              <a:solidFill>
                <a:srgbClr val="888888"/>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 name="Shape 208"/>
          <p:cNvSpPr>
            <a:spLocks noGrp="1"/>
          </p:cNvSpPr>
          <p:nvPr>
            <p:ph type="title"/>
          </p:nvPr>
        </p:nvSpPr>
        <p:spPr>
          <a:xfrm>
            <a:off x="457200" y="274638"/>
            <a:ext cx="8229600" cy="1143001"/>
          </a:xfrm>
          <a:prstGeom prst="rect">
            <a:avLst/>
          </a:prstGeom>
        </p:spPr>
        <p:txBody>
          <a:bodyPr/>
          <a:lstStyle/>
          <a:p>
            <a:pPr lvl="0">
              <a:defRPr sz="1800"/>
            </a:pPr>
            <a:r>
              <a:rPr sz="4400" dirty="0"/>
              <a:t>Kit</a:t>
            </a:r>
          </a:p>
        </p:txBody>
      </p:sp>
      <p:sp>
        <p:nvSpPr>
          <p:cNvPr id="209" name="Shape 209"/>
          <p:cNvSpPr>
            <a:spLocks noGrp="1"/>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dirty="0"/>
              <a:t>It could be</a:t>
            </a:r>
            <a:r>
              <a:rPr sz="2900" dirty="0" smtClean="0"/>
              <a:t> </a:t>
            </a:r>
            <a:r>
              <a:rPr lang="en-GB" sz="2900" dirty="0" smtClean="0"/>
              <a:t>quite sunny. It could be horrible!</a:t>
            </a:r>
            <a:endParaRPr sz="2900" dirty="0" smtClean="0"/>
          </a:p>
          <a:p>
            <a:pPr lvl="0">
              <a:lnSpc>
                <a:spcPct val="90000"/>
              </a:lnSpc>
              <a:spcBef>
                <a:spcPts val="600"/>
              </a:spcBef>
              <a:defRPr sz="1800"/>
            </a:pPr>
            <a:r>
              <a:rPr sz="2900" dirty="0"/>
              <a:t>There may be long waits while marshalling or before you can row home</a:t>
            </a:r>
            <a:r>
              <a:rPr sz="2900" dirty="0" smtClean="0"/>
              <a:t>.</a:t>
            </a:r>
            <a:endParaRPr sz="2500" dirty="0" smtClean="0"/>
          </a:p>
          <a:p>
            <a:pPr lvl="0">
              <a:lnSpc>
                <a:spcPct val="90000"/>
              </a:lnSpc>
              <a:spcBef>
                <a:spcPts val="600"/>
              </a:spcBef>
              <a:defRPr sz="1800"/>
            </a:pPr>
            <a:r>
              <a:rPr sz="2900" dirty="0"/>
              <a:t>Take shoes in the boat so you can get out while marshalling and move around.</a:t>
            </a:r>
          </a:p>
          <a:p>
            <a:pPr lvl="0">
              <a:lnSpc>
                <a:spcPct val="90000"/>
              </a:lnSpc>
              <a:spcBef>
                <a:spcPts val="600"/>
              </a:spcBef>
              <a:defRPr sz="1800"/>
            </a:pPr>
            <a:r>
              <a:rPr sz="2900" b="1" dirty="0"/>
              <a:t>Lifejackets!</a:t>
            </a:r>
            <a:r>
              <a:rPr sz="2900" dirty="0"/>
              <a:t> Without one you won’t race!</a:t>
            </a:r>
          </a:p>
        </p:txBody>
      </p:sp>
      <p:sp>
        <p:nvSpPr>
          <p:cNvPr id="210" name="Shape 210"/>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32</a:t>
            </a:fld>
            <a:endParaRPr sz="1200">
              <a:solidFill>
                <a:srgbClr val="888888"/>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 name="Shape 225"/>
          <p:cNvSpPr/>
          <p:nvPr/>
        </p:nvSpPr>
        <p:spPr>
          <a:xfrm>
            <a:off x="814386" y="6404292"/>
            <a:ext cx="3300415"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226" name="Shape 226"/>
          <p:cNvSpPr>
            <a:spLocks noGrp="1"/>
          </p:cNvSpPr>
          <p:nvPr>
            <p:ph type="title"/>
          </p:nvPr>
        </p:nvSpPr>
        <p:spPr>
          <a:xfrm>
            <a:off x="457200" y="274638"/>
            <a:ext cx="8229600" cy="1143001"/>
          </a:xfrm>
          <a:prstGeom prst="rect">
            <a:avLst/>
          </a:prstGeom>
        </p:spPr>
        <p:txBody>
          <a:bodyPr/>
          <a:lstStyle/>
          <a:p>
            <a:pPr lvl="0">
              <a:defRPr sz="1800"/>
            </a:pPr>
            <a:r>
              <a:rPr sz="4400"/>
              <a:t>Etiquette</a:t>
            </a:r>
          </a:p>
        </p:txBody>
      </p:sp>
      <p:sp>
        <p:nvSpPr>
          <p:cNvPr id="227" name="Shape 227"/>
          <p:cNvSpPr>
            <a:spLocks noGrp="1"/>
          </p:cNvSpPr>
          <p:nvPr>
            <p:ph type="body" idx="1"/>
          </p:nvPr>
        </p:nvSpPr>
        <p:spPr>
          <a:xfrm>
            <a:off x="457200" y="1600200"/>
            <a:ext cx="8229600" cy="4525963"/>
          </a:xfrm>
          <a:prstGeom prst="rect">
            <a:avLst/>
          </a:prstGeom>
        </p:spPr>
        <p:txBody>
          <a:bodyPr/>
          <a:lstStyle/>
          <a:p>
            <a:pPr marL="329184" lvl="0" indent="-329184" defTabSz="877822">
              <a:lnSpc>
                <a:spcPct val="80000"/>
              </a:lnSpc>
              <a:spcBef>
                <a:spcPts val="600"/>
              </a:spcBef>
              <a:defRPr sz="1800"/>
            </a:pPr>
            <a:r>
              <a:rPr sz="2500"/>
              <a:t>Lots of people come to watch bumps, including members of the public.</a:t>
            </a:r>
          </a:p>
          <a:p>
            <a:pPr marL="713230" lvl="1" indent="-274319" defTabSz="877822">
              <a:lnSpc>
                <a:spcPct val="80000"/>
              </a:lnSpc>
              <a:spcBef>
                <a:spcPts val="500"/>
              </a:spcBef>
              <a:defRPr sz="1800"/>
            </a:pPr>
            <a:r>
              <a:rPr sz="2200"/>
              <a:t>A certain standard of behaviour is expected of all racing crews.</a:t>
            </a:r>
          </a:p>
          <a:p>
            <a:pPr marL="329184" lvl="0" indent="-329184" defTabSz="877822">
              <a:lnSpc>
                <a:spcPct val="80000"/>
              </a:lnSpc>
              <a:spcBef>
                <a:spcPts val="600"/>
              </a:spcBef>
              <a:defRPr sz="1800"/>
            </a:pPr>
            <a:r>
              <a:rPr sz="2500"/>
              <a:t>Foul and abusive language and behaviour will not be tolerated.  </a:t>
            </a:r>
          </a:p>
          <a:p>
            <a:pPr marL="329184" lvl="0" indent="-329184" defTabSz="877822">
              <a:lnSpc>
                <a:spcPct val="80000"/>
              </a:lnSpc>
              <a:spcBef>
                <a:spcPts val="600"/>
              </a:spcBef>
              <a:defRPr sz="1800"/>
            </a:pPr>
            <a:r>
              <a:rPr sz="2500"/>
              <a:t>If another crew or bank party are aggressive or abusive report it to a JU or SU.  Do not get drawn into arguments.</a:t>
            </a:r>
          </a:p>
          <a:p>
            <a:pPr marL="329184" lvl="0" indent="-329184" defTabSz="877822">
              <a:lnSpc>
                <a:spcPct val="80000"/>
              </a:lnSpc>
              <a:spcBef>
                <a:spcPts val="600"/>
              </a:spcBef>
              <a:defRPr sz="1800"/>
            </a:pPr>
            <a:r>
              <a:rPr sz="2500"/>
              <a:t>Remember that you are representing your college and the University.</a:t>
            </a:r>
          </a:p>
        </p:txBody>
      </p:sp>
      <p:sp>
        <p:nvSpPr>
          <p:cNvPr id="228" name="Shape 228"/>
          <p:cNvSpPr>
            <a:spLocks noGrp="1"/>
          </p:cNvSpPr>
          <p:nvPr>
            <p:ph type="sldNum" sz="quarter" idx="2"/>
          </p:nvPr>
        </p:nvSpPr>
        <p:spPr>
          <a:xfrm>
            <a:off x="6553200" y="6221729"/>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33</a:t>
            </a:fld>
            <a:endParaRPr sz="1116">
              <a:solidFill>
                <a:srgbClr val="888888"/>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 name="Shape 230"/>
          <p:cNvSpPr/>
          <p:nvPr/>
        </p:nvSpPr>
        <p:spPr>
          <a:xfrm>
            <a:off x="814386" y="6404292"/>
            <a:ext cx="3300415" cy="269239"/>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latin typeface="Calibri"/>
                <a:ea typeface="Calibri"/>
                <a:cs typeface="Calibri"/>
                <a:sym typeface="Calibri"/>
              </a:defRPr>
            </a:lvl1pPr>
          </a:lstStyle>
          <a:p>
            <a:pPr lvl="0">
              <a:defRPr sz="1800">
                <a:solidFill>
                  <a:srgbClr val="000000"/>
                </a:solidFill>
              </a:defRPr>
            </a:pPr>
            <a:r>
              <a:rPr sz="1200">
                <a:solidFill>
                  <a:srgbClr val="888888"/>
                </a:solidFill>
              </a:rPr>
              <a:t>Coxing Bumps Races - Novices</a:t>
            </a:r>
          </a:p>
        </p:txBody>
      </p:sp>
      <p:sp>
        <p:nvSpPr>
          <p:cNvPr id="231" name="Shape 231"/>
          <p:cNvSpPr>
            <a:spLocks noGrp="1"/>
          </p:cNvSpPr>
          <p:nvPr>
            <p:ph type="title"/>
          </p:nvPr>
        </p:nvSpPr>
        <p:spPr>
          <a:xfrm>
            <a:off x="457200" y="274638"/>
            <a:ext cx="8229600" cy="1143001"/>
          </a:xfrm>
          <a:prstGeom prst="rect">
            <a:avLst/>
          </a:prstGeom>
        </p:spPr>
        <p:txBody>
          <a:bodyPr/>
          <a:lstStyle/>
          <a:p>
            <a:pPr lvl="0">
              <a:defRPr sz="1800"/>
            </a:pPr>
            <a:r>
              <a:rPr sz="4400"/>
              <a:t>Penalties</a:t>
            </a:r>
          </a:p>
        </p:txBody>
      </p:sp>
      <p:sp>
        <p:nvSpPr>
          <p:cNvPr id="232" name="Shape 232"/>
          <p:cNvSpPr>
            <a:spLocks noGrp="1"/>
          </p:cNvSpPr>
          <p:nvPr>
            <p:ph type="body" idx="1"/>
          </p:nvPr>
        </p:nvSpPr>
        <p:spPr>
          <a:xfrm>
            <a:off x="457200" y="1600200"/>
            <a:ext cx="8229600" cy="4525963"/>
          </a:xfrm>
          <a:prstGeom prst="rect">
            <a:avLst/>
          </a:prstGeom>
        </p:spPr>
        <p:txBody>
          <a:bodyPr/>
          <a:lstStyle/>
          <a:p>
            <a:pPr marL="339470" lvl="0" indent="-339470" defTabSz="905255">
              <a:lnSpc>
                <a:spcPct val="90000"/>
              </a:lnSpc>
              <a:spcBef>
                <a:spcPts val="600"/>
              </a:spcBef>
              <a:defRPr sz="1800"/>
            </a:pPr>
            <a:r>
              <a:rPr sz="2600"/>
              <a:t>Failure to follow rules of racing will result in fines.</a:t>
            </a:r>
          </a:p>
          <a:p>
            <a:pPr marL="339470" lvl="0" indent="-339470" defTabSz="905255">
              <a:lnSpc>
                <a:spcPct val="90000"/>
              </a:lnSpc>
              <a:spcBef>
                <a:spcPts val="600"/>
              </a:spcBef>
              <a:defRPr sz="1800"/>
            </a:pPr>
            <a:r>
              <a:rPr sz="2600"/>
              <a:t>Incidents of a serious nature will be dealt with severely: coxes and crews can be disqualified, bumps can be disallowed.</a:t>
            </a:r>
          </a:p>
          <a:p>
            <a:pPr marL="339470" lvl="0" indent="-339470" defTabSz="905255">
              <a:lnSpc>
                <a:spcPct val="90000"/>
              </a:lnSpc>
              <a:spcBef>
                <a:spcPts val="600"/>
              </a:spcBef>
              <a:defRPr sz="1800"/>
            </a:pPr>
            <a:r>
              <a:rPr sz="2600"/>
              <a:t>Each bumps, many many fines are awarded for simple things like failure to concede, failure to hold it up and, most of all, failure to clear.</a:t>
            </a:r>
          </a:p>
          <a:p>
            <a:pPr marL="339470" lvl="0" indent="-339470" defTabSz="905255">
              <a:lnSpc>
                <a:spcPct val="90000"/>
              </a:lnSpc>
              <a:spcBef>
                <a:spcPts val="600"/>
              </a:spcBef>
              <a:defRPr sz="1800"/>
            </a:pPr>
            <a:r>
              <a:rPr sz="2600"/>
              <a:t>Coxes are the most vulnerable people during bumps.</a:t>
            </a:r>
          </a:p>
          <a:p>
            <a:pPr marL="339470" lvl="0" indent="-339470" defTabSz="905255">
              <a:lnSpc>
                <a:spcPct val="90000"/>
              </a:lnSpc>
              <a:spcBef>
                <a:spcPts val="600"/>
              </a:spcBef>
              <a:defRPr sz="1800"/>
            </a:pPr>
            <a:r>
              <a:rPr sz="2600"/>
              <a:t>Bumps can be very dangerous - the rules are there to make racing safe and enjoyable for all crews.</a:t>
            </a:r>
          </a:p>
        </p:txBody>
      </p:sp>
      <p:sp>
        <p:nvSpPr>
          <p:cNvPr id="233" name="Shape 233"/>
          <p:cNvSpPr>
            <a:spLocks noGrp="1"/>
          </p:cNvSpPr>
          <p:nvPr>
            <p:ph type="sldNum" sz="quarter" idx="2"/>
          </p:nvPr>
        </p:nvSpPr>
        <p:spPr>
          <a:xfrm>
            <a:off x="6553200" y="6221729"/>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34</a:t>
            </a:fld>
            <a:endParaRPr sz="1116">
              <a:solidFill>
                <a:srgbClr val="888888"/>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 name="Shape 222"/>
          <p:cNvSpPr>
            <a:spLocks noGrp="1"/>
          </p:cNvSpPr>
          <p:nvPr>
            <p:ph type="title"/>
          </p:nvPr>
        </p:nvSpPr>
        <p:spPr>
          <a:xfrm>
            <a:off x="1792288" y="4991100"/>
            <a:ext cx="5486401" cy="566738"/>
          </a:xfrm>
          <a:prstGeom prst="rect">
            <a:avLst/>
          </a:prstGeom>
        </p:spPr>
        <p:txBody>
          <a:bodyPr>
            <a:normAutofit fontScale="90000"/>
          </a:bodyPr>
          <a:lstStyle>
            <a:lvl1pPr algn="ctr" defTabSz="667512">
              <a:defRPr sz="3212"/>
            </a:lvl1pPr>
          </a:lstStyle>
          <a:p>
            <a:pPr lvl="0">
              <a:defRPr sz="1800" b="0"/>
            </a:pPr>
            <a:r>
              <a:rPr sz="3212" b="1"/>
              <a:t>Thank you</a:t>
            </a:r>
          </a:p>
        </p:txBody>
      </p:sp>
      <p:pic>
        <p:nvPicPr>
          <p:cNvPr id="223" name="image10.jpg" descr="DSC_0391.JPG"/>
          <p:cNvPicPr/>
          <p:nvPr/>
        </p:nvPicPr>
        <p:blipFill>
          <a:blip r:embed="rId2">
            <a:extLst/>
          </a:blip>
          <a:srcRect l="5677" r="5677"/>
          <a:stretch>
            <a:fillRect/>
          </a:stretch>
        </p:blipFill>
        <p:spPr>
          <a:xfrm>
            <a:off x="1792288" y="612775"/>
            <a:ext cx="5486401" cy="4114800"/>
          </a:xfrm>
          <a:prstGeom prst="rect">
            <a:avLst/>
          </a:prstGeom>
          <a:ln w="12700">
            <a:miter lim="400000"/>
          </a:ln>
        </p:spPr>
      </p:pic>
      <p:sp>
        <p:nvSpPr>
          <p:cNvPr id="224" name="Shape 224"/>
          <p:cNvSpPr>
            <a:spLocks noGrp="1"/>
          </p:cNvSpPr>
          <p:nvPr>
            <p:ph type="body" idx="1"/>
          </p:nvPr>
        </p:nvSpPr>
        <p:spPr>
          <a:xfrm>
            <a:off x="1792288" y="5538787"/>
            <a:ext cx="5486401" cy="804863"/>
          </a:xfrm>
          <a:prstGeom prst="rect">
            <a:avLst/>
          </a:prstGeom>
        </p:spPr>
        <p:txBody>
          <a:bodyPr/>
          <a:lstStyle/>
          <a:p>
            <a:pPr lvl="0" algn="ctr">
              <a:lnSpc>
                <a:spcPct val="90000"/>
              </a:lnSpc>
              <a:spcBef>
                <a:spcPts val="500"/>
              </a:spcBef>
              <a:defRPr sz="1800"/>
            </a:pPr>
            <a:r>
              <a:rPr sz="2200" b="1" dirty="0">
                <a:solidFill>
                  <a:srgbClr val="808080"/>
                </a:solidFill>
              </a:rPr>
              <a:t>Any questions?</a:t>
            </a:r>
            <a:endParaRPr sz="1200" dirty="0" smtClean="0"/>
          </a:p>
          <a:p>
            <a:pPr lvl="0" algn="ctr">
              <a:lnSpc>
                <a:spcPct val="90000"/>
              </a:lnSpc>
              <a:spcBef>
                <a:spcPts val="500"/>
              </a:spcBef>
              <a:defRPr sz="1800"/>
            </a:pPr>
            <a:r>
              <a:rPr lang="en-GB" sz="2200" dirty="0" err="1" smtClean="0">
                <a:solidFill>
                  <a:srgbClr val="808080"/>
                </a:solidFill>
              </a:rPr>
              <a:t>robert</a:t>
            </a:r>
            <a:r>
              <a:rPr sz="2200" dirty="0" smtClean="0">
                <a:solidFill>
                  <a:srgbClr val="808080"/>
                </a:solidFill>
              </a:rPr>
              <a:t>@</a:t>
            </a:r>
            <a:r>
              <a:rPr sz="2200" dirty="0">
                <a:solidFill>
                  <a:srgbClr val="808080"/>
                </a:solidFill>
              </a:rPr>
              <a:t>cucbc.org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92075"/>
            <a:ext cx="8229600" cy="1508126"/>
          </a:xfrm>
          <a:prstGeom prst="rect">
            <a:avLst/>
          </a:prstGeom>
        </p:spPr>
        <p:txBody>
          <a:bodyPr/>
          <a:lstStyle/>
          <a:p>
            <a:pPr lvl="0">
              <a:defRPr sz="1800"/>
            </a:pPr>
            <a:r>
              <a:rPr sz="4400"/>
              <a:t>Safety</a:t>
            </a:r>
          </a:p>
        </p:txBody>
      </p:sp>
      <p:sp>
        <p:nvSpPr>
          <p:cNvPr id="89" name="Shape 89"/>
          <p:cNvSpPr>
            <a:spLocks noGrp="1"/>
          </p:cNvSpPr>
          <p:nvPr>
            <p:ph type="sldNum" sz="quarter" idx="2"/>
          </p:nvPr>
        </p:nvSpPr>
        <p:spPr>
          <a:xfrm>
            <a:off x="6553200" y="6404292"/>
            <a:ext cx="2133600" cy="269242"/>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4</a:t>
            </a:fld>
            <a:endParaRPr sz="1116">
              <a:solidFill>
                <a:srgbClr val="888888"/>
              </a:solidFill>
            </a:endParaRPr>
          </a:p>
        </p:txBody>
      </p:sp>
      <p:sp>
        <p:nvSpPr>
          <p:cNvPr id="90" name="Shape 90"/>
          <p:cNvSpPr>
            <a:spLocks noGrp="1"/>
          </p:cNvSpPr>
          <p:nvPr>
            <p:ph type="body" idx="4294967295"/>
          </p:nvPr>
        </p:nvSpPr>
        <p:spPr>
          <a:prstGeom prst="rect">
            <a:avLst/>
          </a:prstGeom>
        </p:spPr>
        <p:txBody>
          <a:bodyPr/>
          <a:lstStyle/>
          <a:p>
            <a:pPr lvl="0">
              <a:defRPr sz="1800"/>
            </a:pPr>
            <a:r>
              <a:rPr sz="3200"/>
              <a:t>Bowball - Firmly Attached</a:t>
            </a:r>
          </a:p>
          <a:p>
            <a:pPr lvl="0">
              <a:defRPr sz="1800"/>
            </a:pPr>
            <a:r>
              <a:rPr sz="3200"/>
              <a:t>Steering Mechanism</a:t>
            </a:r>
          </a:p>
          <a:p>
            <a:pPr marL="800100" lvl="1" indent="-342900">
              <a:buChar char="•"/>
              <a:defRPr sz="1800"/>
            </a:pPr>
            <a:r>
              <a:rPr sz="3200"/>
              <a:t>Rudder Wires</a:t>
            </a:r>
          </a:p>
          <a:p>
            <a:pPr marL="800100" lvl="1" indent="-342900">
              <a:buChar char="•"/>
              <a:defRPr sz="1800"/>
            </a:pPr>
            <a:r>
              <a:rPr sz="3200"/>
              <a:t>Bent Fin/Rudder?</a:t>
            </a:r>
          </a:p>
          <a:p>
            <a:pPr lvl="0">
              <a:defRPr sz="1800"/>
            </a:pPr>
            <a:r>
              <a:rPr sz="3200"/>
              <a:t>Heel Restraints</a:t>
            </a:r>
          </a:p>
          <a:p>
            <a:pPr lvl="0">
              <a:defRPr sz="1800"/>
            </a:pPr>
            <a:r>
              <a:rPr sz="3200"/>
              <a:t>Life Jacket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274638"/>
            <a:ext cx="8229600" cy="1143001"/>
          </a:xfrm>
          <a:prstGeom prst="rect">
            <a:avLst/>
          </a:prstGeom>
        </p:spPr>
        <p:txBody>
          <a:bodyPr/>
          <a:lstStyle/>
          <a:p>
            <a:pPr lvl="0">
              <a:defRPr sz="1800"/>
            </a:pPr>
            <a:r>
              <a:rPr lang="en-GB" sz="4400" dirty="0" smtClean="0"/>
              <a:t>Race Staff</a:t>
            </a:r>
            <a:endParaRPr sz="4400" dirty="0"/>
          </a:p>
        </p:txBody>
      </p:sp>
      <p:sp>
        <p:nvSpPr>
          <p:cNvPr id="81" name="Shape 81"/>
          <p:cNvSpPr>
            <a:spLocks noGrp="1"/>
          </p:cNvSpPr>
          <p:nvPr>
            <p:ph type="body" idx="1"/>
          </p:nvPr>
        </p:nvSpPr>
        <p:spPr>
          <a:xfrm>
            <a:off x="457200" y="1600200"/>
            <a:ext cx="4038600" cy="4525963"/>
          </a:xfrm>
          <a:prstGeom prst="rect">
            <a:avLst/>
          </a:prstGeom>
        </p:spPr>
        <p:txBody>
          <a:bodyPr/>
          <a:lstStyle/>
          <a:p>
            <a:pPr lvl="0">
              <a:defRPr sz="1800"/>
            </a:pPr>
            <a:r>
              <a:rPr sz="2800"/>
              <a:t>Senior Umpires</a:t>
            </a:r>
          </a:p>
          <a:p>
            <a:pPr lvl="0">
              <a:defRPr sz="1800"/>
            </a:pPr>
            <a:r>
              <a:rPr sz="2800"/>
              <a:t>Junior Umpires</a:t>
            </a:r>
          </a:p>
          <a:p>
            <a:pPr marL="742950" lvl="1" indent="-285750">
              <a:spcBef>
                <a:spcPts val="500"/>
              </a:spcBef>
              <a:defRPr sz="1800"/>
            </a:pPr>
            <a:r>
              <a:rPr sz="2400"/>
              <a:t>Will introduce themselves at the start.</a:t>
            </a:r>
          </a:p>
          <a:p>
            <a:pPr marL="742950" lvl="1" indent="-285750">
              <a:spcBef>
                <a:spcPts val="500"/>
              </a:spcBef>
              <a:defRPr sz="1800"/>
            </a:pPr>
            <a:r>
              <a:rPr sz="2400"/>
              <a:t>1 SU/JU per 3 boats.</a:t>
            </a:r>
          </a:p>
          <a:p>
            <a:pPr marL="742950" lvl="1" indent="-285750">
              <a:spcBef>
                <a:spcPts val="500"/>
              </a:spcBef>
              <a:defRPr sz="1800"/>
            </a:pPr>
            <a:r>
              <a:rPr sz="2400"/>
              <a:t>Can award bumps.</a:t>
            </a:r>
          </a:p>
          <a:p>
            <a:pPr marL="742950" lvl="1" indent="-285750">
              <a:spcBef>
                <a:spcPts val="500"/>
              </a:spcBef>
              <a:defRPr sz="1800"/>
            </a:pPr>
            <a:r>
              <a:rPr sz="2400"/>
              <a:t>Can instruct crews to concede, or stop at any time if necessary.</a:t>
            </a:r>
          </a:p>
        </p:txBody>
      </p:sp>
      <p:sp>
        <p:nvSpPr>
          <p:cNvPr id="82" name="Shape 82"/>
          <p:cNvSpPr/>
          <p:nvPr/>
        </p:nvSpPr>
        <p:spPr>
          <a:xfrm>
            <a:off x="4648200" y="1600199"/>
            <a:ext cx="4038600" cy="3740086"/>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marL="339470" lvl="0" indent="-339470" defTabSz="905255">
              <a:spcBef>
                <a:spcPts val="600"/>
              </a:spcBef>
              <a:buSzPct val="100000"/>
              <a:buFont typeface="Arial"/>
              <a:buChar char="•"/>
            </a:pPr>
            <a:r>
              <a:rPr sz="2700">
                <a:latin typeface="Calibri"/>
                <a:ea typeface="Calibri"/>
                <a:cs typeface="Calibri"/>
                <a:sym typeface="Calibri"/>
              </a:rPr>
              <a:t>Marshals</a:t>
            </a:r>
          </a:p>
          <a:p>
            <a:pPr marL="735519" lvl="1" indent="-282891" defTabSz="905255">
              <a:spcBef>
                <a:spcPts val="500"/>
              </a:spcBef>
              <a:buSzPct val="100000"/>
              <a:buFont typeface="Arial"/>
              <a:buChar char="–"/>
            </a:pPr>
            <a:r>
              <a:rPr sz="2300">
                <a:latin typeface="Calibri"/>
                <a:ea typeface="Calibri"/>
                <a:cs typeface="Calibri"/>
                <a:sym typeface="Calibri"/>
              </a:rPr>
              <a:t>Assist umpires in marshalling crews.</a:t>
            </a:r>
          </a:p>
          <a:p>
            <a:pPr marL="339470" lvl="0" indent="-339470" defTabSz="905255">
              <a:spcBef>
                <a:spcPts val="600"/>
              </a:spcBef>
              <a:buSzPct val="100000"/>
              <a:buFont typeface="Arial"/>
              <a:buChar char="•"/>
            </a:pPr>
            <a:r>
              <a:rPr sz="2700">
                <a:latin typeface="Calibri"/>
                <a:ea typeface="Calibri"/>
                <a:cs typeface="Calibri"/>
                <a:sym typeface="Calibri"/>
              </a:rPr>
              <a:t>Chief Umpire + Deputies</a:t>
            </a:r>
          </a:p>
          <a:p>
            <a:pPr marL="735519" lvl="1" indent="-282891" defTabSz="905255">
              <a:spcBef>
                <a:spcPts val="500"/>
              </a:spcBef>
              <a:buSzPct val="100000"/>
              <a:buFont typeface="Arial"/>
              <a:buChar char="–"/>
            </a:pPr>
            <a:r>
              <a:rPr sz="2300">
                <a:latin typeface="Calibri"/>
                <a:ea typeface="Calibri"/>
                <a:cs typeface="Calibri"/>
                <a:sym typeface="Calibri"/>
              </a:rPr>
              <a:t>Have final authority.</a:t>
            </a:r>
          </a:p>
          <a:p>
            <a:pPr marL="735519" lvl="1" indent="-282891" defTabSz="905255">
              <a:spcBef>
                <a:spcPts val="500"/>
              </a:spcBef>
              <a:buSzPct val="100000"/>
              <a:buFont typeface="Arial"/>
              <a:buChar char="–"/>
            </a:pPr>
            <a:r>
              <a:rPr sz="2300">
                <a:latin typeface="Calibri"/>
                <a:ea typeface="Calibri"/>
                <a:cs typeface="Calibri"/>
                <a:sym typeface="Calibri"/>
              </a:rPr>
              <a:t>Will make final decision in case of dispute.</a:t>
            </a:r>
          </a:p>
        </p:txBody>
      </p:sp>
      <p:sp>
        <p:nvSpPr>
          <p:cNvPr id="83" name="Shape 83"/>
          <p:cNvSpPr/>
          <p:nvPr/>
        </p:nvSpPr>
        <p:spPr>
          <a:xfrm>
            <a:off x="2209348" y="5653392"/>
            <a:ext cx="5479821" cy="523216"/>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defRPr sz="2800" b="1">
                <a:latin typeface="Calibri"/>
                <a:ea typeface="Calibri"/>
                <a:cs typeface="Calibri"/>
                <a:sym typeface="Calibri"/>
              </a:defRPr>
            </a:lvl1pPr>
          </a:lstStyle>
          <a:p>
            <a:pPr lvl="0">
              <a:defRPr sz="1800" b="0"/>
            </a:pPr>
            <a:r>
              <a:rPr lang="en-GB" sz="2800" b="1" dirty="0" smtClean="0"/>
              <a:t>Please listen to </a:t>
            </a:r>
            <a:r>
              <a:rPr sz="2800" b="1" dirty="0" smtClean="0"/>
              <a:t>all </a:t>
            </a:r>
            <a:r>
              <a:rPr sz="2800" b="1" dirty="0"/>
              <a:t>instructions!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 name="Shape 85"/>
          <p:cNvSpPr>
            <a:spLocks noGrp="1"/>
          </p:cNvSpPr>
          <p:nvPr>
            <p:ph type="title"/>
          </p:nvPr>
        </p:nvSpPr>
        <p:spPr>
          <a:xfrm>
            <a:off x="722312" y="4406900"/>
            <a:ext cx="7772401" cy="1362075"/>
          </a:xfrm>
          <a:prstGeom prst="rect">
            <a:avLst/>
          </a:prstGeom>
        </p:spPr>
        <p:txBody>
          <a:bodyPr/>
          <a:lstStyle/>
          <a:p>
            <a:pPr lvl="0">
              <a:defRPr sz="1800" b="0" cap="none"/>
            </a:pPr>
            <a:r>
              <a:rPr sz="4000" b="1" cap="all"/>
              <a:t>Marshalling</a:t>
            </a:r>
          </a:p>
        </p:txBody>
      </p:sp>
      <p:sp>
        <p:nvSpPr>
          <p:cNvPr id="86" name="Shape 86"/>
          <p:cNvSpPr>
            <a:spLocks noGrp="1"/>
          </p:cNvSpPr>
          <p:nvPr>
            <p:ph type="sldNum" sz="quarter" idx="2"/>
          </p:nvPr>
        </p:nvSpPr>
        <p:spPr>
          <a:xfrm>
            <a:off x="6553200" y="6404292"/>
            <a:ext cx="2133600" cy="269242"/>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6</a:t>
            </a:fld>
            <a:endParaRPr sz="1116">
              <a:solidFill>
                <a:srgbClr val="888888"/>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a:pPr>
            <a:r>
              <a:rPr sz="4400"/>
              <a:t>Marshalling Location</a:t>
            </a:r>
          </a:p>
        </p:txBody>
      </p:sp>
      <p:sp>
        <p:nvSpPr>
          <p:cNvPr id="93" name="Shape 93"/>
          <p:cNvSpPr>
            <a:spLocks noGrp="1"/>
          </p:cNvSpPr>
          <p:nvPr>
            <p:ph type="body" idx="1"/>
          </p:nvPr>
        </p:nvSpPr>
        <p:spPr>
          <a:prstGeom prst="rect">
            <a:avLst/>
          </a:prstGeom>
        </p:spPr>
        <p:txBody>
          <a:bodyPr/>
          <a:lstStyle/>
          <a:p>
            <a:pPr lvl="0">
              <a:defRPr sz="1800"/>
            </a:pPr>
            <a:r>
              <a:rPr sz="3200" dirty="0"/>
              <a:t>1st division of the day goes straight to the start.</a:t>
            </a:r>
          </a:p>
          <a:p>
            <a:pPr lvl="0">
              <a:defRPr sz="1800"/>
            </a:pPr>
            <a:r>
              <a:rPr sz="3200" dirty="0"/>
              <a:t>All other crews marshal on towpath side, between P&amp;E and the Railway bridge.</a:t>
            </a:r>
          </a:p>
          <a:p>
            <a:pPr lvl="0">
              <a:defRPr sz="1800"/>
            </a:pPr>
            <a:r>
              <a:rPr sz="3200" dirty="0"/>
              <a:t>Reverse order (crew 1 furthest upstream).</a:t>
            </a:r>
            <a:endParaRPr sz="3200" dirty="0" smtClean="0"/>
          </a:p>
          <a:p>
            <a:pPr lvl="0">
              <a:defRPr sz="1800"/>
            </a:pPr>
            <a:r>
              <a:rPr lang="en-GB" sz="3200" dirty="0" smtClean="0"/>
              <a:t>Please </a:t>
            </a:r>
            <a:r>
              <a:rPr lang="en-GB" sz="3200" dirty="0" err="1" smtClean="0"/>
              <a:t>fo</a:t>
            </a:r>
            <a:r>
              <a:rPr sz="3200" dirty="0" smtClean="0"/>
              <a:t>llow </a:t>
            </a:r>
            <a:r>
              <a:rPr sz="3200" dirty="0"/>
              <a:t>marshal’s instructions.</a:t>
            </a:r>
          </a:p>
        </p:txBody>
      </p:sp>
      <p:sp>
        <p:nvSpPr>
          <p:cNvPr id="94" name="Shape 94"/>
          <p:cNvSpPr>
            <a:spLocks noGrp="1"/>
          </p:cNvSpPr>
          <p:nvPr>
            <p:ph type="sldNum" sz="quarter" idx="2"/>
          </p:nvPr>
        </p:nvSpPr>
        <p:spPr>
          <a:xfrm>
            <a:off x="6553200" y="6404292"/>
            <a:ext cx="2133600" cy="269242"/>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7</a:t>
            </a:fld>
            <a:endParaRPr sz="1116">
              <a:solidFill>
                <a:srgbClr val="888888"/>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a:lstStyle/>
          <a:p>
            <a:pPr lvl="0">
              <a:defRPr sz="1800"/>
            </a:pPr>
            <a:r>
              <a:rPr sz="4400"/>
              <a:t>Marshalling Time</a:t>
            </a:r>
          </a:p>
        </p:txBody>
      </p:sp>
      <p:sp>
        <p:nvSpPr>
          <p:cNvPr id="97" name="Shape 97"/>
          <p:cNvSpPr>
            <a:spLocks noGrp="1"/>
          </p:cNvSpPr>
          <p:nvPr>
            <p:ph type="body" idx="1"/>
          </p:nvPr>
        </p:nvSpPr>
        <p:spPr>
          <a:xfrm>
            <a:off x="416664" y="1559670"/>
            <a:ext cx="8229600" cy="5257800"/>
          </a:xfrm>
          <a:prstGeom prst="rect">
            <a:avLst/>
          </a:prstGeom>
        </p:spPr>
        <p:txBody>
          <a:bodyPr>
            <a:normAutofit lnSpcReduction="10000"/>
          </a:bodyPr>
          <a:lstStyle/>
          <a:p>
            <a:pPr lvl="0">
              <a:defRPr sz="1800"/>
            </a:pPr>
            <a:r>
              <a:rPr lang="en-GB" sz="3200" dirty="0" smtClean="0"/>
              <a:t>M5</a:t>
            </a:r>
            <a:r>
              <a:rPr sz="3200" dirty="0" smtClean="0"/>
              <a:t> </a:t>
            </a:r>
            <a:r>
              <a:rPr sz="3200" dirty="0"/>
              <a:t>15 mins before start @ Baitsbite</a:t>
            </a:r>
          </a:p>
          <a:p>
            <a:pPr lvl="0">
              <a:defRPr sz="1800"/>
            </a:pPr>
            <a:endParaRPr sz="3200" dirty="0"/>
          </a:p>
          <a:p>
            <a:pPr lvl="0">
              <a:defRPr sz="1800"/>
            </a:pPr>
            <a:r>
              <a:rPr sz="3200" dirty="0"/>
              <a:t>Everybody else 45 mins before start.</a:t>
            </a:r>
          </a:p>
          <a:p>
            <a:pPr lvl="0">
              <a:defRPr sz="1800"/>
            </a:pPr>
            <a:endParaRPr sz="3200" dirty="0"/>
          </a:p>
          <a:p>
            <a:pPr lvl="0">
              <a:defRPr sz="1800"/>
            </a:pPr>
            <a:r>
              <a:rPr sz="3200" b="1" dirty="0"/>
              <a:t>LATE CREWS WILL BE HELD ABOVE THE BRIDGE AND POTENTIALLY SENT HOME</a:t>
            </a:r>
          </a:p>
          <a:p>
            <a:pPr lvl="0">
              <a:defRPr sz="1800"/>
            </a:pPr>
            <a:endParaRPr sz="3200" b="1" dirty="0"/>
          </a:p>
          <a:p>
            <a:pPr lvl="0">
              <a:defRPr sz="1800"/>
            </a:pPr>
            <a:r>
              <a:rPr sz="3200" dirty="0"/>
              <a:t>This is to ensure the safety of racing crews travelling towards the P&amp;E.</a:t>
            </a:r>
          </a:p>
        </p:txBody>
      </p:sp>
      <p:sp>
        <p:nvSpPr>
          <p:cNvPr id="98" name="Shape 98"/>
          <p:cNvSpPr>
            <a:spLocks noGrp="1"/>
          </p:cNvSpPr>
          <p:nvPr>
            <p:ph type="sldNum" sz="quarter" idx="2"/>
          </p:nvPr>
        </p:nvSpPr>
        <p:spPr>
          <a:xfrm>
            <a:off x="6553200" y="6404292"/>
            <a:ext cx="2133600" cy="269242"/>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defTabSz="850391">
              <a:defRPr sz="1116"/>
            </a:lvl1pPr>
          </a:lstStyle>
          <a:p>
            <a:pPr lvl="0">
              <a:defRPr sz="1800">
                <a:solidFill>
                  <a:srgbClr val="000000"/>
                </a:solidFill>
              </a:defRPr>
            </a:pPr>
            <a:fld id="{86CB4B4D-7CA3-9044-876B-883B54F8677D}" type="slidenum">
              <a:rPr sz="1116">
                <a:solidFill>
                  <a:srgbClr val="888888"/>
                </a:solidFill>
              </a:rPr>
              <a:pPr lvl="0">
                <a:defRPr sz="1800">
                  <a:solidFill>
                    <a:srgbClr val="000000"/>
                  </a:solidFill>
                </a:defRPr>
              </a:pPr>
              <a:t>8</a:t>
            </a:fld>
            <a:endParaRPr sz="1116">
              <a:solidFill>
                <a:srgbClr val="888888"/>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 name="Shape 100"/>
          <p:cNvSpPr>
            <a:spLocks noGrp="1"/>
          </p:cNvSpPr>
          <p:nvPr>
            <p:ph type="title"/>
          </p:nvPr>
        </p:nvSpPr>
        <p:spPr>
          <a:xfrm>
            <a:off x="457200" y="274638"/>
            <a:ext cx="8229600" cy="1143001"/>
          </a:xfrm>
          <a:prstGeom prst="rect">
            <a:avLst/>
          </a:prstGeom>
        </p:spPr>
        <p:txBody>
          <a:bodyPr/>
          <a:lstStyle/>
          <a:p>
            <a:pPr lvl="0">
              <a:defRPr sz="1800"/>
            </a:pPr>
            <a:r>
              <a:rPr sz="4400"/>
              <a:t>Be on time!</a:t>
            </a:r>
          </a:p>
        </p:txBody>
      </p:sp>
      <p:sp>
        <p:nvSpPr>
          <p:cNvPr id="101" name="Shape 101"/>
          <p:cNvSpPr>
            <a:spLocks noGrp="1"/>
          </p:cNvSpPr>
          <p:nvPr>
            <p:ph type="sldNum" sz="quarter" idx="2"/>
          </p:nvPr>
        </p:nvSpPr>
        <p:spPr>
          <a:xfrm>
            <a:off x="6553200" y="6221731"/>
            <a:ext cx="2133600" cy="269239"/>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9</a:t>
            </a:fld>
            <a:endParaRPr sz="1200">
              <a:solidFill>
                <a:srgbClr val="888888"/>
              </a:solidFill>
            </a:endParaRPr>
          </a:p>
        </p:txBody>
      </p:sp>
      <p:pic>
        <p:nvPicPr>
          <p:cNvPr id="7" name="Picture 6" descr="Screen Shot 2016-06-05 at 15.20.23.png"/>
          <p:cNvPicPr>
            <a:picLocks noChangeAspect="1"/>
          </p:cNvPicPr>
          <p:nvPr/>
        </p:nvPicPr>
        <p:blipFill>
          <a:blip r:embed="rId2"/>
          <a:stretch>
            <a:fillRect/>
          </a:stretch>
        </p:blipFill>
        <p:spPr>
          <a:xfrm>
            <a:off x="251043" y="1640861"/>
            <a:ext cx="8597901" cy="3581400"/>
          </a:xfrm>
          <a:prstGeom prst="rect">
            <a:avLst/>
          </a:prstGeom>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TotalTime>
  <Words>1910</Words>
  <Application>Microsoft Macintosh PowerPoint</Application>
  <PresentationFormat>On-screen Show (4:3)</PresentationFormat>
  <Paragraphs>232</Paragraphs>
  <Slides>35</Slides>
  <Notes>4</Notes>
  <HiddenSlides>1</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Default</vt:lpstr>
      <vt:lpstr>Coxing Bumps Races Novice</vt:lpstr>
      <vt:lpstr>Bumps is fun…!</vt:lpstr>
      <vt:lpstr>You must have…</vt:lpstr>
      <vt:lpstr>Safety</vt:lpstr>
      <vt:lpstr>Race Staff</vt:lpstr>
      <vt:lpstr>Marshalling</vt:lpstr>
      <vt:lpstr>Marshalling Location</vt:lpstr>
      <vt:lpstr>Marshalling Time</vt:lpstr>
      <vt:lpstr>Be on time!</vt:lpstr>
      <vt:lpstr>Rowing to the Start</vt:lpstr>
      <vt:lpstr>The start</vt:lpstr>
      <vt:lpstr>The Countdown</vt:lpstr>
      <vt:lpstr>The Final Minute</vt:lpstr>
      <vt:lpstr>GUN!</vt:lpstr>
      <vt:lpstr>Racing</vt:lpstr>
      <vt:lpstr>During the Race</vt:lpstr>
      <vt:lpstr>How to Bump</vt:lpstr>
      <vt:lpstr>If you bump…</vt:lpstr>
      <vt:lpstr>If you get bumped…</vt:lpstr>
      <vt:lpstr>If you get bumped…</vt:lpstr>
      <vt:lpstr>Making a Bump</vt:lpstr>
      <vt:lpstr>Slide 22</vt:lpstr>
      <vt:lpstr>Clearing the River</vt:lpstr>
      <vt:lpstr>Once Parked</vt:lpstr>
      <vt:lpstr>Rowing Over</vt:lpstr>
      <vt:lpstr>Slide 26</vt:lpstr>
      <vt:lpstr>Rowing Home</vt:lpstr>
      <vt:lpstr>safety measures</vt:lpstr>
      <vt:lpstr>Carnage!</vt:lpstr>
      <vt:lpstr>Sirens</vt:lpstr>
      <vt:lpstr>What if…</vt:lpstr>
      <vt:lpstr>Kit</vt:lpstr>
      <vt:lpstr>Etiquette</vt:lpstr>
      <vt:lpstr>Penalties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Coxing Bumps Races Novice</dc:title>
  <cp:lastModifiedBy>Robert Nimmo</cp:lastModifiedBy>
  <cp:revision>7</cp:revision>
  <dcterms:created xsi:type="dcterms:W3CDTF">2016-06-05T14:14:23Z</dcterms:created>
  <dcterms:modified xsi:type="dcterms:W3CDTF">2016-06-05T14:48:41Z</dcterms:modified>
</cp:coreProperties>
</file>