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84" r:id="rId4"/>
    <p:sldId id="285" r:id="rId5"/>
    <p:sldId id="295" r:id="rId6"/>
    <p:sldId id="287" r:id="rId7"/>
    <p:sldId id="296" r:id="rId8"/>
    <p:sldId id="288" r:id="rId9"/>
    <p:sldId id="297" r:id="rId10"/>
    <p:sldId id="289" r:id="rId11"/>
    <p:sldId id="299" r:id="rId12"/>
    <p:sldId id="298" r:id="rId13"/>
    <p:sldId id="306" r:id="rId14"/>
    <p:sldId id="307" r:id="rId15"/>
    <p:sldId id="290" r:id="rId16"/>
    <p:sldId id="300" r:id="rId17"/>
    <p:sldId id="302" r:id="rId18"/>
    <p:sldId id="291" r:id="rId19"/>
    <p:sldId id="301" r:id="rId20"/>
    <p:sldId id="292" r:id="rId21"/>
    <p:sldId id="303" r:id="rId22"/>
    <p:sldId id="304" r:id="rId23"/>
    <p:sldId id="294" r:id="rId24"/>
    <p:sldId id="305" r:id="rId25"/>
    <p:sldId id="293" r:id="rId26"/>
    <p:sldId id="283" r:id="rId27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694905"/>
            <a:ext cx="9144000" cy="163096"/>
          </a:xfrm>
          <a:prstGeom prst="rect">
            <a:avLst/>
          </a:prstGeom>
          <a:solidFill>
            <a:srgbClr val="99CC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866775" y="6715125"/>
            <a:ext cx="8277226" cy="1589"/>
          </a:xfrm>
          <a:prstGeom prst="line">
            <a:avLst/>
          </a:prstGeom>
          <a:ln w="38100">
            <a:solidFill>
              <a:srgbClr val="595959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" name="image1.png" descr="Univ crest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219" y="6272231"/>
            <a:ext cx="457201" cy="5111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Nimmo%201/Desktop/Turning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Nimmo%201/Desktop/Turning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ames-rrc.org/safety/navigation" TargetMode="External"/><Relationship Id="rId3" Type="http://schemas.openxmlformats.org/officeDocument/2006/relationships/hyperlink" Target="https://www.youtube.com/watch?v=RSl8XiXf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85800" y="2111375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/>
              <a:t>Coxing</a:t>
            </a:r>
            <a:r>
              <a:rPr sz="4400" dirty="0" smtClean="0"/>
              <a:t> </a:t>
            </a:r>
            <a:r>
              <a:rPr lang="en-GB" sz="4400" dirty="0" smtClean="0"/>
              <a:t>on the Tideway</a:t>
            </a:r>
            <a:endParaRPr sz="44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1371600" y="3324224"/>
            <a:ext cx="6400800" cy="12573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200" dirty="0" err="1" smtClean="0">
                <a:solidFill>
                  <a:srgbClr val="888888"/>
                </a:solidFill>
              </a:rPr>
              <a:t>WEHoRR/ManHoRR</a:t>
            </a:r>
            <a:r>
              <a:rPr lang="en-GB" sz="3200" dirty="0" smtClean="0">
                <a:solidFill>
                  <a:srgbClr val="888888"/>
                </a:solidFill>
              </a:rPr>
              <a:t> 2016</a:t>
            </a:r>
            <a:endParaRPr sz="3200" dirty="0">
              <a:solidFill>
                <a:srgbClr val="888888"/>
              </a:solidFill>
            </a:endParaRPr>
          </a:p>
        </p:txBody>
      </p:sp>
      <p:pic>
        <p:nvPicPr>
          <p:cNvPr id="68" name="image2.jpg" descr="C:\Users\drw\Pictures\P61501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993" y="4371976"/>
            <a:ext cx="6084000" cy="1973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1.png" descr="Univ cres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5250" y="1200150"/>
            <a:ext cx="1047277" cy="1170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Marshalling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Again … </a:t>
            </a:r>
            <a:r>
              <a:rPr lang="en-GB" sz="2673" dirty="0" smtClean="0"/>
              <a:t>stream! Keep moving up.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Act early if drifting.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Make sure rowers have kit.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Listen to ‘</a:t>
            </a:r>
            <a:r>
              <a:rPr lang="en-GB" sz="2673" dirty="0" err="1" smtClean="0"/>
              <a:t>Shouty</a:t>
            </a:r>
            <a:r>
              <a:rPr lang="en-GB" sz="2673" dirty="0" smtClean="0"/>
              <a:t> Man’.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Stay tucked into the bank.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Watch for idiots.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Marshalling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91" y="1417639"/>
            <a:ext cx="7348251" cy="48957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(Pre-)Racing!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7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De-kit instructions will usually be issued ~5 </a:t>
            </a:r>
            <a:r>
              <a:rPr lang="en-GB" sz="2673" dirty="0" err="1" smtClean="0"/>
              <a:t>mins</a:t>
            </a:r>
            <a:r>
              <a:rPr lang="en-GB" sz="2673" dirty="0" smtClean="0"/>
              <a:t> before racing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Turn in order.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Spin into the centre by rowing on with one side for several strokes while the other side holds. Aim to be in the middle when done.</a:t>
            </a:r>
            <a:endParaRPr sz="2673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(Pre-)Racing!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8" name="Turning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5790" y="1417639"/>
            <a:ext cx="6217181" cy="46628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Racing!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6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Go fast, have fun!</a:t>
            </a:r>
            <a:endParaRPr sz="2673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After The Finish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Keep moving!</a:t>
            </a:r>
            <a:br>
              <a:rPr lang="en-GB" sz="2673" dirty="0" smtClean="0"/>
            </a:b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Listen to ‘</a:t>
            </a:r>
            <a:r>
              <a:rPr lang="en-GB" sz="2673" dirty="0" err="1" smtClean="0"/>
              <a:t>shouty</a:t>
            </a:r>
            <a:r>
              <a:rPr lang="en-GB" sz="2673" dirty="0" smtClean="0"/>
              <a:t> man’.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After the Finish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8" name="Picture 7" descr="Screen Shot 2016-03-02 at 15.11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" y="1417639"/>
            <a:ext cx="9144001" cy="43116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After The Finish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22" y="1300036"/>
            <a:ext cx="7433929" cy="4820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Rowing Home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Very similar to the row to the start, but more tired...</a:t>
            </a:r>
            <a:br>
              <a:rPr lang="en-GB" sz="2673" dirty="0" smtClean="0"/>
            </a:b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If further down the start order, keep an eye out for large boats as the river re-opens.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If high up the start order, crossing may involve moving through gaps between racing crews.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Rowing Home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" name="Picture 6" descr="Screen Shot 2016-03-02 at 15.03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6" y="1210312"/>
            <a:ext cx="8029525" cy="48037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Tidal Water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Tideway is … tidal!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Stream much greater than on Cam.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Changes direction 4 times a day.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Used by big boats (though closed during racing).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Rules are more complex.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Weather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May be wet. Be prepared.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May be windy.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Wind </a:t>
            </a:r>
            <a:r>
              <a:rPr lang="en-GB" sz="2673" dirty="0" err="1" smtClean="0"/>
              <a:t>v</a:t>
            </a:r>
            <a:r>
              <a:rPr lang="en-GB" sz="2673" dirty="0" err="1" smtClean="0"/>
              <a:t>s</a:t>
            </a:r>
            <a:r>
              <a:rPr lang="en-GB" sz="2673" dirty="0" smtClean="0"/>
              <a:t> Stream. </a:t>
            </a:r>
            <a:r>
              <a:rPr lang="en-US" sz="2673" dirty="0" err="1" smtClean="0">
                <a:sym typeface="Wingdings"/>
              </a:rPr>
              <a:t></a:t>
            </a:r>
            <a:r>
              <a:rPr lang="en-US" sz="2673" dirty="0" smtClean="0">
                <a:sym typeface="Wingdings"/>
              </a:rPr>
              <a:t> </a:t>
            </a:r>
            <a:r>
              <a:rPr lang="en-US" sz="2673" dirty="0" err="1" smtClean="0">
                <a:sym typeface="Wingdings"/>
              </a:rPr>
              <a:t></a:t>
            </a:r>
            <a:r>
              <a:rPr lang="en-US" sz="2673" dirty="0" smtClean="0">
                <a:sym typeface="Wingdings"/>
              </a:rPr>
              <a:t> </a:t>
            </a:r>
            <a:r>
              <a:rPr lang="en-US" sz="2673" dirty="0" err="1" smtClean="0">
                <a:sym typeface="Wingdings"/>
              </a:rPr>
              <a:t>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Weather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5" y="1223269"/>
            <a:ext cx="8224886" cy="46313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Weather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6" name="Picture 5" descr="Screen Shot 2016-03-02 at 15.03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5" y="1210312"/>
            <a:ext cx="8029525" cy="48037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The Stream (again)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Please take care when manoeuvring round buoys or near bridges. Stream will push you back onto things downstream. Hard immobile things.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Especially true when crossing the river through the centre (with stronger stream).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Don’t be these people…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The Stream (again)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53" y="1852988"/>
            <a:ext cx="6015325" cy="37595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Pre-Paddle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Short outing ahead of the race to familiarise crew with the choppier water and size of the river.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The </a:t>
            </a:r>
            <a:r>
              <a:rPr lang="en-GB" sz="2673" dirty="0" smtClean="0"/>
              <a:t>stream may well be in the opposite direction to during racing.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The river will *not* be closed.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Seek advice first (your host club are ideal to ask).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792288" y="4991100"/>
            <a:ext cx="5486401" cy="5667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667512">
              <a:defRPr sz="3212"/>
            </a:lvl1pPr>
          </a:lstStyle>
          <a:p>
            <a:pPr lvl="0">
              <a:defRPr sz="1800" b="0"/>
            </a:pPr>
            <a:r>
              <a:rPr lang="en-GB" sz="3212" b="1" dirty="0" smtClean="0"/>
              <a:t>Have Fun!</a:t>
            </a:r>
            <a:endParaRPr sz="3212" b="1" dirty="0"/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1792288" y="5538787"/>
            <a:ext cx="5486401" cy="804863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0" b="1" dirty="0">
                <a:solidFill>
                  <a:srgbClr val="808080"/>
                </a:solidFill>
              </a:rPr>
              <a:t>Any questions?</a:t>
            </a:r>
            <a:endParaRPr sz="1200" dirty="0" smtClean="0"/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GB" sz="2200" dirty="0" err="1" smtClean="0">
                <a:solidFill>
                  <a:srgbClr val="808080"/>
                </a:solidFill>
              </a:rPr>
              <a:t>robert</a:t>
            </a:r>
            <a:r>
              <a:rPr sz="2200" dirty="0" smtClean="0">
                <a:solidFill>
                  <a:srgbClr val="808080"/>
                </a:solidFill>
              </a:rPr>
              <a:t>@</a:t>
            </a:r>
            <a:r>
              <a:rPr sz="2200" dirty="0">
                <a:solidFill>
                  <a:srgbClr val="808080"/>
                </a:solidFill>
              </a:rPr>
              <a:t>cucbc.org</a:t>
            </a:r>
          </a:p>
        </p:txBody>
      </p:sp>
      <p:pic>
        <p:nvPicPr>
          <p:cNvPr id="5" name="Turning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5790" y="328214"/>
            <a:ext cx="6217181" cy="46628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4400" dirty="0" smtClean="0"/>
              <a:t>Things To Look At Before the Day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Race instructions from </a:t>
            </a:r>
            <a:r>
              <a:rPr lang="en-GB" sz="2673" dirty="0" err="1" smtClean="0"/>
              <a:t>WEHoRR/HoRR</a:t>
            </a: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buNone/>
              <a:defRPr sz="1800"/>
            </a:pPr>
            <a:endParaRPr sz="2673" dirty="0" smtClean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US" sz="2800" b="1" dirty="0" smtClean="0">
                <a:hlinkClick r:id="rId2"/>
              </a:rPr>
              <a:t>Navigation on the River </a:t>
            </a:r>
            <a:r>
              <a:rPr lang="en-US" sz="2800" b="1" dirty="0" smtClean="0">
                <a:hlinkClick r:id="rId2"/>
              </a:rPr>
              <a:t>Thames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</a:t>
            </a:r>
            <a:r>
              <a:rPr lang="en-US" sz="2800" dirty="0" smtClean="0"/>
              <a:t>Produced by Thames Regional Rowing 	Council,</a:t>
            </a:r>
            <a:br>
              <a:rPr lang="en-US" sz="2800" dirty="0" smtClean="0"/>
            </a:br>
            <a:r>
              <a:rPr lang="en-US" sz="2800" dirty="0" smtClean="0"/>
              <a:t>	Horrifically long… (120 pages!)</a:t>
            </a:r>
            <a:br>
              <a:rPr lang="en-US" sz="2800" dirty="0" smtClean="0"/>
            </a:br>
            <a:r>
              <a:rPr lang="en-US" sz="2800" dirty="0" smtClean="0"/>
              <a:t>	Handy 1 page summary available!</a:t>
            </a:r>
            <a:endParaRPr lang="en-GB" sz="2673" dirty="0" smtClean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US" sz="2673" dirty="0" smtClean="0">
                <a:hlinkClick r:id="rId3"/>
              </a:rPr>
              <a:t>https://www.youtube.com/watch?v=</a:t>
            </a:r>
            <a:r>
              <a:rPr lang="en-US" sz="2673" dirty="0" smtClean="0">
                <a:hlinkClick r:id="rId3"/>
              </a:rPr>
              <a:t>RSl8XiXfpng</a:t>
            </a:r>
            <a:r>
              <a:rPr lang="en-US" sz="2673" dirty="0" smtClean="0"/>
              <a:t> </a:t>
            </a:r>
            <a:br>
              <a:rPr lang="en-US" sz="2673" dirty="0" smtClean="0"/>
            </a:br>
            <a:r>
              <a:rPr lang="en-US" sz="2673" dirty="0" smtClean="0"/>
              <a:t>	(Coxing a Tideway Head)</a:t>
            </a:r>
            <a:endParaRPr lang="en-GB" sz="2673" dirty="0" smtClean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Race plan (if you feel that way inclined…)</a:t>
            </a:r>
            <a:endParaRPr lang="en-US" sz="2800" dirty="0" smtClean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Things To Take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err="1" smtClean="0"/>
              <a:t>Wellies</a:t>
            </a:r>
            <a:r>
              <a:rPr lang="en-GB" sz="2673" dirty="0" smtClean="0"/>
              <a:t>.</a:t>
            </a: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All the warm clothes.</a:t>
            </a: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All the waterproofs.</a:t>
            </a: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BR race licence.</a:t>
            </a:r>
            <a:endParaRPr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b="1" u="sng" dirty="0" smtClean="0"/>
              <a:t>Charged</a:t>
            </a:r>
            <a:r>
              <a:rPr lang="en-GB" sz="2673" dirty="0" smtClean="0"/>
              <a:t> </a:t>
            </a:r>
            <a:r>
              <a:rPr lang="en-GB" sz="2673" dirty="0" err="1" smtClean="0"/>
              <a:t>cox</a:t>
            </a:r>
            <a:r>
              <a:rPr lang="en-GB" sz="2673" dirty="0" smtClean="0"/>
              <a:t> box. Life jacket.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Food/drink.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Change of dry clothes for afterwards!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Boat (with flotation compartments and heel restraints).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Boating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29" y="1174495"/>
            <a:ext cx="4630275" cy="260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661" y="2990231"/>
            <a:ext cx="3242139" cy="1744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6" y="4090961"/>
            <a:ext cx="5422236" cy="2118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Getting To The Start</a:t>
            </a:r>
            <a:endParaRPr sz="4400" dirty="0"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Allow plenty of time! (~1 hour from Putney, plus boating time).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Know where you want to end up.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endParaRPr lang="en-GB" sz="2673" dirty="0" smtClean="0"/>
          </a:p>
          <a:p>
            <a:pPr marL="339470" lvl="0" indent="-339470" defTabSz="905255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GB" sz="2673" dirty="0" smtClean="0"/>
              <a:t>Be flexible about the warm up.</a:t>
            </a:r>
            <a:endParaRPr sz="2673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Getting To The Start</a:t>
            </a:r>
            <a:endParaRPr sz="4400" dirty="0"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9" name="Picture 8" descr="Screen Shot 2016-03-02 at 14.51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58" y="1337431"/>
            <a:ext cx="7336865" cy="47307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894"/>
          <a:stretch>
            <a:fillRect/>
          </a:stretch>
        </p:blipFill>
        <p:spPr>
          <a:xfrm>
            <a:off x="1151931" y="1324794"/>
            <a:ext cx="6992112" cy="4701690"/>
          </a:xfrm>
          <a:prstGeom prst="rect">
            <a:avLst/>
          </a:prstGeom>
        </p:spPr>
      </p:pic>
      <p:sp>
        <p:nvSpPr>
          <p:cNvPr id="8" name="Shape 218"/>
          <p:cNvSpPr txBox="1">
            <a:spLocks/>
          </p:cNvSpPr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Getting </a:t>
            </a:r>
            <a:r>
              <a:rPr lang="en-US" sz="4400" dirty="0" smtClean="0"/>
              <a:t>T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The Start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14386" y="6446579"/>
            <a:ext cx="330041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88888"/>
                </a:solidFill>
              </a:rPr>
              <a:t>Coxing</a:t>
            </a:r>
            <a:r>
              <a:rPr sz="1200" dirty="0" smtClean="0">
                <a:solidFill>
                  <a:srgbClr val="888888"/>
                </a:solidFill>
              </a:rPr>
              <a:t> </a:t>
            </a:r>
            <a:r>
              <a:rPr lang="en-GB" sz="1200" dirty="0" smtClean="0">
                <a:solidFill>
                  <a:srgbClr val="888888"/>
                </a:solidFill>
              </a:rPr>
              <a:t>on the Tideway</a:t>
            </a:r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Getting To The Start</a:t>
            </a:r>
            <a:endParaRPr sz="4400" dirty="0"/>
          </a:p>
        </p:txBody>
      </p:sp>
      <p:pic>
        <p:nvPicPr>
          <p:cNvPr id="10" name="Picture 9" descr="Screen Shot 2016-03-02 at 15.03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6" y="1210312"/>
            <a:ext cx="8029525" cy="48037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658</Words>
  <Application>Microsoft Macintosh PowerPoint</Application>
  <PresentationFormat>On-screen Show (4:3)</PresentationFormat>
  <Paragraphs>148</Paragraphs>
  <Slides>26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</vt:lpstr>
      <vt:lpstr>Coxing on the Tideway</vt:lpstr>
      <vt:lpstr>Tidal Water</vt:lpstr>
      <vt:lpstr>Things To Look At Before the Day</vt:lpstr>
      <vt:lpstr>Things To Take</vt:lpstr>
      <vt:lpstr>Boating</vt:lpstr>
      <vt:lpstr>Getting To The Start</vt:lpstr>
      <vt:lpstr>Getting To The Start</vt:lpstr>
      <vt:lpstr>Slide 8</vt:lpstr>
      <vt:lpstr>Getting To The Start</vt:lpstr>
      <vt:lpstr>Marshalling</vt:lpstr>
      <vt:lpstr>Marshalling</vt:lpstr>
      <vt:lpstr>(Pre-)Racing!</vt:lpstr>
      <vt:lpstr>(Pre-)Racing!</vt:lpstr>
      <vt:lpstr>Racing!</vt:lpstr>
      <vt:lpstr>After The Finish</vt:lpstr>
      <vt:lpstr>After the Finish</vt:lpstr>
      <vt:lpstr>After The Finish</vt:lpstr>
      <vt:lpstr>Rowing Home</vt:lpstr>
      <vt:lpstr>Rowing Home</vt:lpstr>
      <vt:lpstr>Weather</vt:lpstr>
      <vt:lpstr>Weather</vt:lpstr>
      <vt:lpstr>Weather</vt:lpstr>
      <vt:lpstr>The Stream (again)</vt:lpstr>
      <vt:lpstr>The Stream (again)</vt:lpstr>
      <vt:lpstr>Pre-Paddle</vt:lpstr>
      <vt:lpstr>Have Fun!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Coxing Bumps Races</dc:title>
  <cp:lastModifiedBy>Robert Nimmo</cp:lastModifiedBy>
  <cp:revision>8</cp:revision>
  <dcterms:created xsi:type="dcterms:W3CDTF">2016-03-02T14:23:02Z</dcterms:created>
  <dcterms:modified xsi:type="dcterms:W3CDTF">2016-03-02T16:19:25Z</dcterms:modified>
</cp:coreProperties>
</file>