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ukg+KE5DoG4nLiP3ryfxJSUpe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Bit like Emma sprints really, except slightly longer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Boats will be disqualified if the cox does not have a lifejacket or no bow ball is present</a:t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Upstream boats have priority in normal river navigation</a:t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Arrive at the Chesterton footbridge BEFORE your marshaling time. Bank up on the right at your marshal station (marshals will be on hand in orange to help)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Push off when instructed and row down to the plough reach. A racing start will be permitted under the railway bridge if time permits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Spin at the plough reach and pull in at the same marshal station number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Push off when instructed and row down to the start line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You are now under starters orders – Get yourself straight and in line according to the start marshals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Start racing when instructed! Keep your line and listen to the race umpires – They are in charge during the race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Keep your line to the finish – A horn will sound when the winner passes the finish line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If you win – Pull into the P and E on the right. Marshals will push you off when the division is finished, row down at the back end of the next division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If you lose, keep on rowing home – This is a knockout competition after all ☹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How exciting!</a:t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Simple</a:t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Just listen to the marshals</a:t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Seriously bring lots of clothing </a:t>
            </a:r>
            <a:endParaRPr/>
          </a:p>
        </p:txBody>
      </p:sp>
      <p:sp>
        <p:nvSpPr>
          <p:cNvPr id="153" name="Google Shape;15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943317e07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943317e07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943317e076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3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1" name="Google Shape;41;p1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5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5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8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9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9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19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0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1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807064" y="2366963"/>
            <a:ext cx="1042061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Bookman Old Style"/>
              <a:buNone/>
            </a:pPr>
            <a:r>
              <a:rPr b="0" i="0" lang="en-GB" sz="40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CLARE NOVICES’ REGATTA </a:t>
            </a:r>
            <a:br>
              <a:rPr b="0" i="0" lang="en-GB" sz="40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0" i="0" lang="en-GB" sz="4000" u="none" cap="none" strike="sng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2015</a:t>
            </a:r>
            <a:r>
              <a:rPr b="0" i="0" lang="en-GB" sz="40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0" i="0" lang="en-GB" sz="4000" u="none" cap="none" strike="sng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2016 2017</a:t>
            </a:r>
            <a:r>
              <a:rPr b="0" i="0" lang="en-GB" sz="4000" u="none" cap="non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0" i="0" lang="en-GB" sz="4000" u="none" cap="none" strike="sng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2018</a:t>
            </a:r>
            <a:r>
              <a:rPr b="0" i="0" lang="en-GB" sz="4000" u="none" cap="non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0" i="0" lang="en-GB" sz="4000" u="none" cap="none" strike="sng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2019 </a:t>
            </a:r>
            <a:r>
              <a:rPr b="0" i="0" lang="en-GB" sz="4000" u="none" cap="non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2022</a:t>
            </a:r>
            <a:endParaRPr/>
          </a:p>
        </p:txBody>
      </p:sp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1066800" y="3429000"/>
            <a:ext cx="10058400" cy="176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GB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COXES</a:t>
            </a:r>
            <a:r>
              <a:rPr b="0" i="0" lang="en-GB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’ BRIEFING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GB" sz="2400" u="none" cap="none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ROZALIE RYCLOVA</a:t>
            </a:r>
            <a:r>
              <a:rPr b="0" i="0" lang="en-GB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GB" sz="2400" u="none" cap="none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JON SWAIN</a:t>
            </a:r>
            <a:r>
              <a:rPr b="0" i="0" lang="en-GB" sz="2400" u="non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GB" sz="2400" u="none" cap="none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TOM HILBOURNE</a:t>
            </a:r>
            <a:r>
              <a:rPr b="0" i="0" lang="en-GB" sz="2400" u="non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400" u="none" cap="none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RUARIDH MACDOWALL</a:t>
            </a:r>
            <a:r>
              <a:rPr b="0" i="0" lang="en-GB" sz="2400" u="non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GB" sz="2400" u="none" cap="none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JAMES BRADLEY </a:t>
            </a:r>
            <a:r>
              <a:rPr lang="en-GB">
                <a:solidFill>
                  <a:srgbClr val="7F7F7F"/>
                </a:solidFill>
              </a:rPr>
              <a:t>Sam Taylor</a:t>
            </a:r>
            <a:r>
              <a:rPr b="0" i="0" lang="en-GB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SENIOR UMPIRE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107" name="Google Shape;107;p1"/>
          <p:cNvPicPr preferRelativeResize="0"/>
          <p:nvPr/>
        </p:nvPicPr>
        <p:blipFill rotWithShape="1">
          <a:blip r:embed="rId3">
            <a:alphaModFix/>
          </a:blip>
          <a:srcRect b="10997" l="0" r="0" t="0"/>
          <a:stretch/>
        </p:blipFill>
        <p:spPr>
          <a:xfrm>
            <a:off x="4882959" y="160527"/>
            <a:ext cx="2426082" cy="226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1097280" y="564776"/>
            <a:ext cx="10058400" cy="670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Bookman Old Style"/>
              <a:buNone/>
            </a:pPr>
            <a:r>
              <a:rPr lang="en-GB" sz="400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FINALLY</a:t>
            </a:r>
            <a:endParaRPr sz="4000"/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1097280" y="1845734"/>
            <a:ext cx="10058400" cy="1874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17272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GB" sz="3200">
                <a:solidFill>
                  <a:schemeClr val="dk1"/>
                </a:solidFill>
              </a:rPr>
              <a:t>Have a good race</a:t>
            </a:r>
            <a:endParaRPr/>
          </a:p>
          <a:p>
            <a:pPr indent="-17272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GB" sz="3200">
                <a:solidFill>
                  <a:schemeClr val="dk1"/>
                </a:solidFill>
              </a:rPr>
              <a:t>Ask the marshals if in doubt</a:t>
            </a:r>
            <a:endParaRPr/>
          </a:p>
          <a:p>
            <a:pPr indent="-17272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GB" sz="3200">
                <a:solidFill>
                  <a:schemeClr val="dk1"/>
                </a:solidFill>
              </a:rPr>
              <a:t>Prize giving 16:15 at Clare Boathouse</a:t>
            </a:r>
            <a:endParaRPr/>
          </a:p>
          <a:p>
            <a:pPr indent="-17272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GB" sz="3200">
                <a:solidFill>
                  <a:schemeClr val="dk1"/>
                </a:solidFill>
              </a:rPr>
              <a:t>Any queries can be sent to: claregatta@gmail.com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1506069" y="110137"/>
            <a:ext cx="91733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Bookman Old Style"/>
              <a:buNone/>
            </a:pPr>
            <a:r>
              <a:rPr b="0" i="0" lang="en-GB" sz="40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RACE COURSE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1097280" y="1791944"/>
            <a:ext cx="10058400" cy="458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Approx. 800m, side-by-side, standing start, knock-off format</a:t>
            </a:r>
            <a:endParaRPr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17548"/>
          <a:stretch/>
        </p:blipFill>
        <p:spPr>
          <a:xfrm>
            <a:off x="635322" y="2243649"/>
            <a:ext cx="10914803" cy="403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1509345" y="338604"/>
            <a:ext cx="91733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Bookman Old Style"/>
              <a:buNone/>
            </a:pPr>
            <a:r>
              <a:rPr b="0" i="0" lang="en-GB" sz="40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RACE COURSE</a:t>
            </a:r>
            <a:endParaRPr/>
          </a:p>
        </p:txBody>
      </p:sp>
      <p:pic>
        <p:nvPicPr>
          <p:cNvPr id="120" name="Google Shape;12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6238" r="0" t="13365"/>
          <a:stretch/>
        </p:blipFill>
        <p:spPr>
          <a:xfrm>
            <a:off x="2168472" y="1972235"/>
            <a:ext cx="7855055" cy="416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2180492" y="320675"/>
            <a:ext cx="6784214" cy="925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Bookman Old Style"/>
              <a:buNone/>
            </a:pPr>
            <a:r>
              <a:rPr b="0" i="0" lang="en-GB" sz="32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MARSHALLING ARRANGEMENTS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409127" y="2949262"/>
            <a:ext cx="2807594" cy="6439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005330" y="3878591"/>
            <a:ext cx="2807594" cy="6439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25400" l="6571" r="56307" t="37740"/>
          <a:stretch/>
        </p:blipFill>
        <p:spPr>
          <a:xfrm>
            <a:off x="1117897" y="1808203"/>
            <a:ext cx="8909404" cy="4185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8700248" y="4275370"/>
            <a:ext cx="3303494" cy="1560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Special arrangements for the first division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3331422" y="248958"/>
            <a:ext cx="552915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Bookman Old Style"/>
              <a:buNone/>
            </a:pPr>
            <a:r>
              <a:rPr b="0" i="0" lang="en-GB" sz="36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 BOAT MARSHALLING</a:t>
            </a:r>
            <a:endParaRPr/>
          </a:p>
        </p:txBody>
      </p:sp>
      <p:pic>
        <p:nvPicPr>
          <p:cNvPr id="135" name="Google Shape;13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6993" y="1873623"/>
            <a:ext cx="6038014" cy="4331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3999293" y="410322"/>
            <a:ext cx="4193414" cy="952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Bookman Old Style"/>
              <a:buNone/>
            </a:pPr>
            <a:r>
              <a:rPr b="0" i="0" lang="en-GB" sz="40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CNR SUMMARY</a:t>
            </a:r>
            <a:endParaRPr/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1097280" y="1935382"/>
            <a:ext cx="10058400" cy="305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Boats bank up in reverse racing order at Chesterton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Boats row up in reverse racing order (with a practice racing start under railway bridge if time allows)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Boats arrive at Plough Reach, spin at station (first pair at start station at bottom of the Reach)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Race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Finish – boats go home if knocked out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1097280" y="1845734"/>
            <a:ext cx="10058400" cy="35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Bookman Old Style"/>
              <a:buNone/>
            </a:pPr>
            <a:r>
              <a:rPr b="0" i="0" lang="en-GB" sz="40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STUFF TO REMEMBER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1097280" y="1926419"/>
            <a:ext cx="10058400" cy="305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marshals’ instructions when banking up on station at the P &amp; E or on Plough Reach  - Doing everything swiftly makes life a lot easier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time allows, enjoy a cheeky practice start under the railway bridge on the row down. Marshals will advise if this is possible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the start umpires when at the start line – They’ll help get crews level. Start sequence is the usual </a:t>
            </a:r>
            <a:r>
              <a:rPr b="0" i="1" lang="en-GB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Jesus…FAT….Attention… GO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Winning crews will spin at the P &amp; E (marshals will give details). Losing crews row straight back to the boathouses after racing 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1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1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1097280" y="486878"/>
            <a:ext cx="10058400" cy="748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Bookman Old Style"/>
              <a:buNone/>
            </a:pPr>
            <a:r>
              <a:rPr lang="en-GB" sz="400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CLOTHING</a:t>
            </a:r>
            <a:endParaRPr sz="4000"/>
          </a:p>
        </p:txBody>
      </p:sp>
      <p:sp>
        <p:nvSpPr>
          <p:cNvPr id="156" name="Google Shape;156;p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solidFill>
                  <a:schemeClr val="dk1"/>
                </a:solidFill>
              </a:rPr>
              <a:t>It’s probably going to be cold (this is November after all). You and your crew will be static for several minutes will marshalling so</a:t>
            </a:r>
            <a:r>
              <a:rPr lang="en-GB" sz="2400">
                <a:solidFill>
                  <a:srgbClr val="FF0000"/>
                </a:solidFill>
              </a:rPr>
              <a:t> YOU MUST bring lots of warm clothing</a:t>
            </a:r>
            <a:r>
              <a:rPr lang="en-GB" sz="2400">
                <a:solidFill>
                  <a:schemeClr val="dk1"/>
                </a:solidFill>
              </a:rPr>
              <a:t>. Crews will have the opportunity to de-layer at the Plough Reach before marshalling.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solidFill>
                  <a:schemeClr val="dk1"/>
                </a:solidFill>
              </a:rPr>
              <a:t>We have a not-at-all-professional photographer (a keen guy with a phone) for those all important rowing pictures, so looking pretty fly may also be a consideration.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943317e076_0_1"/>
          <p:cNvSpPr txBox="1"/>
          <p:nvPr>
            <p:ph type="title"/>
          </p:nvPr>
        </p:nvSpPr>
        <p:spPr>
          <a:xfrm>
            <a:off x="1191050" y="468799"/>
            <a:ext cx="10058400" cy="1004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Beware the Crab</a:t>
            </a:r>
            <a:endParaRPr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3" name="Google Shape;163;g1943317e076_0_1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g1943317e076_0_1"/>
          <p:cNvPicPr preferRelativeResize="0"/>
          <p:nvPr/>
        </p:nvPicPr>
        <p:blipFill rotWithShape="1">
          <a:blip r:embed="rId3">
            <a:alphaModFix/>
          </a:blip>
          <a:srcRect b="30468" l="0" r="0" t="20610"/>
          <a:stretch/>
        </p:blipFill>
        <p:spPr>
          <a:xfrm>
            <a:off x="3641350" y="1845725"/>
            <a:ext cx="4970250" cy="43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2019-11-11T16:11:37Z</dcterms:created>
  <dc:creator>James Bradley</dc:creator>
</cp:coreProperties>
</file>