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FE0EC-3F03-4297-881A-DCA939E50022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DFD6E-3898-49E8-AC90-C97196220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51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Bit like Emma sprints really, except slightly longer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Boats will be disqualified if the cox does not have a lifejacket or no bow ball is present</a:t>
            </a:r>
            <a:endParaRPr dirty="0"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Upstream boats have priority in normal river navigation</a:t>
            </a:r>
            <a:endParaRPr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Arrive at the Chesterton footbridge BEFORE your marshaling time. Bank up on the right at your marshal station (marshals will be on hand in orange to help)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Push off when instructed and row down to the plough reach. A racing start will be permitted under the railway bridge if time permits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Spin at the plough reach and pull in at the same marshal station number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Push off when instructed and row down to the start line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You are now under starters orders – Get yourself straight and in line according to the start marshals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Start racing when instructed! Keep your line and listen to the race umpires – They are in charge during the race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Keep your line to the finish – A horn will sound when the winner passes the finish line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If you win – Pull into the P and E on the right. Marshals will push you off when the division is finished, row down at the back end of the next division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If you lose, keep on rowing home – This is a knockout competition after all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How exciting!</a:t>
            </a:r>
            <a:endParaRPr dirty="0"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Simple</a:t>
            </a:r>
            <a:endParaRPr dirty="0"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listen to the marshals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DFD6E-3898-49E8-AC90-C9719622008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175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Seriously bring lots of clothing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DFD6E-3898-49E8-AC90-C9719622008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65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6CDE-9241-426D-80DF-DC4DA7D9CFFE}" type="datetime1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5523-57A5-4F96-80D0-5CED418A247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36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1436-A029-4E8C-A95C-DF92F8F8D0E8}" type="datetime1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5523-57A5-4F96-80D0-5CED418A2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1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296F-31EC-45D9-BE41-485EF08ACB0D}" type="datetime1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5523-57A5-4F96-80D0-5CED418A2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86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A999-81F4-4044-849C-E8D341CA573B}" type="datetime1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5523-57A5-4F96-80D0-5CED418A2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57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B5D1-08EE-4A1A-B789-ACFA948ADAB3}" type="datetime1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5523-57A5-4F96-80D0-5CED418A247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48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5994-4F51-49F1-ABA6-E255D9280184}" type="datetime1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5523-57A5-4F96-80D0-5CED418A2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4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55D16-FB75-4AA4-925B-0576FB26DBDC}" type="datetime1">
              <a:rPr lang="en-GB" smtClean="0"/>
              <a:t>26/11/2019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5523-57A5-4F96-80D0-5CED418A2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54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104A-A4EB-40B1-ABAB-E6D62EA091B5}" type="datetime1">
              <a:rPr lang="en-GB" smtClean="0"/>
              <a:t>26/11/2019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5523-57A5-4F96-80D0-5CED418A2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77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EDB1-0E52-4C4C-86D1-9017E795A5D3}" type="datetime1">
              <a:rPr lang="en-GB" smtClean="0"/>
              <a:t>26/11/2019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5523-57A5-4F96-80D0-5CED418A2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27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9643FEE-A0E6-4A99-A4FE-F83F1D7B7515}" type="datetime1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395523-57A5-4F96-80D0-5CED418A2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7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867B-C038-4365-9809-3ACA09B9FB64}" type="datetime1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5523-57A5-4F96-80D0-5CED418A2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97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1F4A1E-8200-4879-A374-96902DEC28FC}" type="datetime1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3395523-57A5-4F96-80D0-5CED418A247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00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ctrTitle"/>
          </p:nvPr>
        </p:nvSpPr>
        <p:spPr>
          <a:xfrm>
            <a:off x="807064" y="2366963"/>
            <a:ext cx="10420614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54000" algn="ctr" rtl="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Bookman Old Style"/>
              <a:buNone/>
            </a:pPr>
            <a:r>
              <a:rPr lang="en-GB" sz="4000" b="0" i="0" u="none" strike="noStrike" cap="none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CLARE NOVICES’ REGATTA </a:t>
            </a:r>
            <a:br>
              <a:rPr lang="en-GB" sz="4000" b="0" i="0" u="none" strike="noStrike" cap="none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GB" sz="4000" b="0" i="0" u="none" strike="sngStrike" cap="none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2015</a:t>
            </a:r>
            <a:r>
              <a:rPr lang="en-GB" sz="4000" b="0" i="0" u="none" strike="noStrike" cap="none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GB" sz="4000" b="0" i="0" u="none" strike="sngStrike" cap="none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2016 2017</a:t>
            </a:r>
            <a:r>
              <a:rPr lang="en-GB" sz="4000" b="0" i="0" u="none" cap="none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GB" sz="4000" b="0" i="0" u="none" strike="sngStrike" cap="none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2018</a:t>
            </a:r>
            <a:r>
              <a:rPr lang="en-GB" sz="4000" b="0" i="0" u="none" cap="none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2019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subTitle" idx="1"/>
          </p:nvPr>
        </p:nvSpPr>
        <p:spPr>
          <a:xfrm>
            <a:off x="1066800" y="3429000"/>
            <a:ext cx="10058400" cy="17660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rPr lang="en-GB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COXES</a:t>
            </a:r>
            <a:r>
              <a:rPr lang="en-GB" sz="24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’ BRIEFING</a:t>
            </a:r>
          </a:p>
          <a:p>
            <a:pPr marL="0" marR="0" lvl="0" indent="-152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rPr lang="en-GB" sz="2400" b="0" i="0" u="none" strike="sng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ROZALIE RYCLOVA</a:t>
            </a:r>
            <a:r>
              <a:rPr lang="en-GB" sz="24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400" b="0" i="0" u="none" strike="sng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JON SWAIN</a:t>
            </a:r>
            <a:r>
              <a:rPr lang="en-GB" sz="2400" b="0" i="0" u="non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-152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rPr lang="en-GB" sz="2400" b="0" i="0" u="none" strike="sng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TOM HILBOURNE</a:t>
            </a:r>
            <a:r>
              <a:rPr lang="en-GB" sz="2400" b="0" i="0" u="non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sng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RUARIDH MACDOWALL</a:t>
            </a:r>
            <a:r>
              <a:rPr lang="en-GB" sz="2400" b="0" i="0" u="non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-152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rPr lang="en-GB" sz="2400" b="0" i="0" u="non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JAMES BRADLEY</a:t>
            </a:r>
            <a:r>
              <a:rPr lang="en-GB" sz="24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SENIOR UMPIRE</a:t>
            </a:r>
          </a:p>
          <a:p>
            <a:pPr marL="0" marR="0" lvl="0" indent="-15240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D27D466-F2CD-4711-BCB7-BB8B7CA704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8"/>
          <a:stretch/>
        </p:blipFill>
        <p:spPr>
          <a:xfrm>
            <a:off x="4882959" y="160527"/>
            <a:ext cx="2426082" cy="22636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506069" y="110137"/>
            <a:ext cx="9173308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Bookman Old Style"/>
              <a:buNone/>
            </a:pPr>
            <a:r>
              <a:rPr lang="en-GB" sz="4000" b="0" i="0" u="none" strike="noStrike" cap="none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RACE COURSE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idx="1"/>
          </p:nvPr>
        </p:nvSpPr>
        <p:spPr>
          <a:xfrm>
            <a:off x="1097280" y="1791944"/>
            <a:ext cx="10058400" cy="4581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Approx. 800m, side-by-side, standing start, knock-off format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t="17548"/>
          <a:stretch/>
        </p:blipFill>
        <p:spPr>
          <a:xfrm>
            <a:off x="635322" y="2243649"/>
            <a:ext cx="10914803" cy="403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509345" y="338604"/>
            <a:ext cx="9173308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Bookman Old Style"/>
              <a:buNone/>
            </a:pPr>
            <a:r>
              <a:rPr lang="en-GB" sz="4000" b="0" i="0" u="none" strike="noStrike" cap="none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RACE COURSE</a:t>
            </a:r>
          </a:p>
        </p:txBody>
      </p:sp>
      <p:pic>
        <p:nvPicPr>
          <p:cNvPr id="181" name="Shape 181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l="16238" t="13365"/>
          <a:stretch/>
        </p:blipFill>
        <p:spPr>
          <a:xfrm>
            <a:off x="2168472" y="1972235"/>
            <a:ext cx="7855055" cy="4168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2180492" y="320675"/>
            <a:ext cx="6784214" cy="9254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l" rtl="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Bookman Old Style"/>
              <a:buNone/>
            </a:pPr>
            <a:r>
              <a:rPr lang="en-GB" sz="3200" b="0" i="0" u="none" strike="noStrike" cap="none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MARSHALLING ARRANGEMENTS</a:t>
            </a:r>
          </a:p>
        </p:txBody>
      </p:sp>
      <p:sp>
        <p:nvSpPr>
          <p:cNvPr id="194" name="Shape 194"/>
          <p:cNvSpPr/>
          <p:nvPr/>
        </p:nvSpPr>
        <p:spPr>
          <a:xfrm>
            <a:off x="5409127" y="2949262"/>
            <a:ext cx="2807594" cy="6439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4005330" y="3878591"/>
            <a:ext cx="2807594" cy="6439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l="6571" t="37740" r="56307" b="25400"/>
          <a:stretch/>
        </p:blipFill>
        <p:spPr>
          <a:xfrm>
            <a:off x="1117897" y="1808203"/>
            <a:ext cx="8909404" cy="418527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idx="1"/>
          </p:nvPr>
        </p:nvSpPr>
        <p:spPr>
          <a:xfrm>
            <a:off x="8700248" y="4275370"/>
            <a:ext cx="3303494" cy="15606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Special arrangements for the first division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331422" y="248958"/>
            <a:ext cx="5529155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28600" algn="ctr" rtl="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Bookman Old Style"/>
              <a:buNone/>
            </a:pPr>
            <a:r>
              <a:rPr lang="en-GB" sz="3600" b="0" i="0" u="none" strike="noStrike" cap="none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 BOAT MARSHALLING</a:t>
            </a:r>
          </a:p>
        </p:txBody>
      </p:sp>
      <p:pic>
        <p:nvPicPr>
          <p:cNvPr id="234" name="Shape 234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76993" y="1873623"/>
            <a:ext cx="6038014" cy="4331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999293" y="410322"/>
            <a:ext cx="4193414" cy="9523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4000" algn="ctr" rtl="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Bookman Old Style"/>
              <a:buNone/>
            </a:pPr>
            <a:r>
              <a:rPr lang="en-GB" sz="4000" b="0" i="0" u="none" strike="noStrike" cap="none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CNR SUMMARY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idx="1"/>
          </p:nvPr>
        </p:nvSpPr>
        <p:spPr>
          <a:xfrm>
            <a:off x="1097280" y="1935382"/>
            <a:ext cx="10058400" cy="30579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Boats bank up in reverse racing order at Chesterton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Boats row up in reverse racing order (with a practice racing start under railway bridge if time allows)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Boats arrive at Plough Reach, spin at station (first pair at start station at bottom of the Reach)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Race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Finish – boats go home if knocked out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47304-4B3E-4879-B34C-8015F1623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5241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hape 186">
            <a:extLst>
              <a:ext uri="{FF2B5EF4-FFF2-40B4-BE49-F238E27FC236}">
                <a16:creationId xmlns:a16="http://schemas.microsoft.com/office/drawing/2014/main" id="{D58F36A6-81F8-4A1B-823C-582520EB62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4000" algn="ctr" rtl="0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Bookman Old Style"/>
              <a:buNone/>
            </a:pPr>
            <a:r>
              <a:rPr lang="en-GB" sz="4000" b="0" i="0" u="none" strike="noStrike" cap="none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STUFF TO REMEMBER</a:t>
            </a:r>
          </a:p>
        </p:txBody>
      </p:sp>
      <p:sp>
        <p:nvSpPr>
          <p:cNvPr id="5" name="Shape 187">
            <a:extLst>
              <a:ext uri="{FF2B5EF4-FFF2-40B4-BE49-F238E27FC236}">
                <a16:creationId xmlns:a16="http://schemas.microsoft.com/office/drawing/2014/main" id="{A0397DF7-7473-4AFF-8C16-B757770491A8}"/>
              </a:ext>
            </a:extLst>
          </p:cNvPr>
          <p:cNvSpPr txBox="1">
            <a:spLocks/>
          </p:cNvSpPr>
          <p:nvPr/>
        </p:nvSpPr>
        <p:spPr>
          <a:xfrm>
            <a:off x="1097280" y="1926419"/>
            <a:ext cx="10058400" cy="3057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 pitchFamily="34" charset="0"/>
              <a:buAutoNum type="arabicPeriod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to marshals’ instructions when banking up on station at the P &amp; E or on Plough Reach  - Doing everything swiftly makes life a lot easier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 pitchFamily="34" charset="0"/>
              <a:buAutoNum type="arabicPeriod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time allows, enjoy a cheeky practice start under the railway bridge on the row down. Marshals will advise if this is possible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 pitchFamily="34" charset="0"/>
              <a:buAutoNum type="arabicPeriod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to the start umpires when at the start line – They’ll help get crews level. Start sequence is the usual </a:t>
            </a:r>
            <a:r>
              <a:rPr lang="en-GB" sz="24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Jesus…FAT….Attention… GO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 pitchFamily="34" charset="0"/>
              <a:buAutoNum type="arabicPeriod"/>
            </a:pPr>
            <a:r>
              <a:rPr lang="en-GB" sz="24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Winning crews will spin at the P &amp; E (marshals will give details). Losing crews row straight back to the boathouses after racing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 pitchFamily="34" charset="0"/>
              <a:buAutoNum type="arabicPeriod"/>
            </a:pPr>
            <a:endParaRPr lang="en-GB" sz="240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lang="en-GB" sz="240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87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313D4-E891-42D9-A6FE-CDB180C7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6878"/>
            <a:ext cx="10058400" cy="748454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CLOTHING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BE317-D68E-4A72-BE7E-C6EE78DE2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 pitchFamily="34" charset="0"/>
              <a:buAutoNum type="arabicPeriod"/>
            </a:pP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It’s probably going to be cold (this is November after all). You and your crew will be static for several minutes will marshalling so</a:t>
            </a:r>
            <a:r>
              <a:rPr lang="en-GB" sz="2400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YOU MUST bring lots of warm clothing</a:t>
            </a: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Crews will have the opportunity to de-layer at the Plough Reach before marshalling.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 pitchFamily="34" charset="0"/>
              <a:buAutoNum type="arabicPeriod"/>
            </a:pPr>
            <a:endParaRPr lang="en-GB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 panose="020F0502020204030204" pitchFamily="34" charset="0"/>
              <a:buAutoNum type="arabicPeriod"/>
            </a:pPr>
            <a:r>
              <a:rPr lang="en-GB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We have a not-at-all-professional photographer (a keen guy with a phone) for those all important rowing pictures, so looking pretty fly may also be a consideration.</a:t>
            </a:r>
            <a:endParaRPr lang="en-GB" sz="24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0553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E1D39-732B-4E97-A7E3-B0BC6EF0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64776"/>
            <a:ext cx="10058400" cy="67056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Bookman Old Style"/>
                <a:sym typeface="Bookman Old Style"/>
              </a:rPr>
              <a:t>F</a:t>
            </a:r>
            <a:r>
              <a:rPr lang="en-GB" sz="4000" dirty="0">
                <a:solidFill>
                  <a:srgbClr val="C00000"/>
                </a:solidFill>
                <a:latin typeface="Bookman Old Style"/>
                <a:sym typeface="Bookman Old Style"/>
              </a:rPr>
              <a:t>INALLY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69545-FDD8-4B31-9D5A-5F45E61CE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874619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Have a good race</a:t>
            </a:r>
          </a:p>
          <a:p>
            <a:r>
              <a:rPr lang="en-US" sz="3200" dirty="0">
                <a:solidFill>
                  <a:schemeClr val="tx1"/>
                </a:solidFill>
              </a:rPr>
              <a:t>Ask the marshals if in doubt</a:t>
            </a:r>
          </a:p>
          <a:p>
            <a:r>
              <a:rPr lang="en-US" sz="3200" dirty="0">
                <a:solidFill>
                  <a:schemeClr val="tx1"/>
                </a:solidFill>
              </a:rPr>
              <a:t>Prize giving 16:15 at Clare Boathouse</a:t>
            </a:r>
          </a:p>
          <a:p>
            <a:r>
              <a:rPr lang="en-US" sz="3200" dirty="0">
                <a:solidFill>
                  <a:schemeClr val="tx1"/>
                </a:solidFill>
              </a:rPr>
              <a:t>Any queries can be sent to: claregatta@gmail.com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238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</TotalTime>
  <Words>585</Words>
  <Application>Microsoft Office PowerPoint</Application>
  <PresentationFormat>Widescreen</PresentationFormat>
  <Paragraphs>50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Retrospect</vt:lpstr>
      <vt:lpstr>CLARE NOVICES’ REGATTA  2015 2016 2017 2018 2019</vt:lpstr>
      <vt:lpstr>RACE COURSE</vt:lpstr>
      <vt:lpstr>RACE COURSE</vt:lpstr>
      <vt:lpstr>MARSHALLING ARRANGEMENTS</vt:lpstr>
      <vt:lpstr>A BOAT MARSHALLING</vt:lpstr>
      <vt:lpstr>CNR SUMMARY</vt:lpstr>
      <vt:lpstr>STUFF TO REMEMBER</vt:lpstr>
      <vt:lpstr>CLOTHING</vt:lpstr>
      <vt:lpstr>FINALLY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Bradley</dc:creator>
  <cp:lastModifiedBy>James Bradley</cp:lastModifiedBy>
  <cp:revision>10</cp:revision>
  <dcterms:created xsi:type="dcterms:W3CDTF">2019-11-11T16:11:37Z</dcterms:created>
  <dcterms:modified xsi:type="dcterms:W3CDTF">2019-11-26T15:36:18Z</dcterms:modified>
</cp:coreProperties>
</file>