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1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72" r:id="rId13"/>
    <p:sldId id="275" r:id="rId14"/>
    <p:sldId id="273" r:id="rId15"/>
    <p:sldId id="274" r:id="rId16"/>
    <p:sldId id="276" r:id="rId17"/>
    <p:sldId id="277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1" d="100"/>
          <a:sy n="31" d="100"/>
        </p:scale>
        <p:origin x="-1118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F255-094B-4DD6-B22B-D6FE2B1D0594}" type="datetimeFigureOut">
              <a:rPr lang="en-GB" smtClean="0"/>
              <a:t>14/10/2013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B7E1-9967-49CA-98F4-B445A2947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67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F255-094B-4DD6-B22B-D6FE2B1D0594}" type="datetimeFigureOut">
              <a:rPr lang="en-GB" smtClean="0"/>
              <a:t>14/10/2013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B7E1-9967-49CA-98F4-B445A2947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271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F255-094B-4DD6-B22B-D6FE2B1D0594}" type="datetimeFigureOut">
              <a:rPr lang="en-GB" smtClean="0"/>
              <a:t>14/10/2013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B7E1-9967-49CA-98F4-B445A2947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89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F255-094B-4DD6-B22B-D6FE2B1D0594}" type="datetimeFigureOut">
              <a:rPr lang="en-GB" smtClean="0"/>
              <a:t>14/10/2013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B7E1-9967-49CA-98F4-B445A2947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20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F255-094B-4DD6-B22B-D6FE2B1D0594}" type="datetimeFigureOut">
              <a:rPr lang="en-GB" smtClean="0"/>
              <a:t>14/10/2013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B7E1-9967-49CA-98F4-B445A2947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74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F255-094B-4DD6-B22B-D6FE2B1D0594}" type="datetimeFigureOut">
              <a:rPr lang="en-GB" smtClean="0"/>
              <a:t>14/10/2013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B7E1-9967-49CA-98F4-B445A2947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77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F255-094B-4DD6-B22B-D6FE2B1D0594}" type="datetimeFigureOut">
              <a:rPr lang="en-GB" smtClean="0"/>
              <a:t>14/10/2013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B7E1-9967-49CA-98F4-B445A2947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82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F255-094B-4DD6-B22B-D6FE2B1D0594}" type="datetimeFigureOut">
              <a:rPr lang="en-GB" smtClean="0"/>
              <a:t>14/10/2013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B7E1-9967-49CA-98F4-B445A2947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89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F255-094B-4DD6-B22B-D6FE2B1D0594}" type="datetimeFigureOut">
              <a:rPr lang="en-GB" smtClean="0"/>
              <a:t>14/10/2013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B7E1-9967-49CA-98F4-B445A2947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100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F255-094B-4DD6-B22B-D6FE2B1D0594}" type="datetimeFigureOut">
              <a:rPr lang="en-GB" smtClean="0"/>
              <a:t>14/10/2013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B7E1-9967-49CA-98F4-B445A2947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0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F255-094B-4DD6-B22B-D6FE2B1D0594}" type="datetimeFigureOut">
              <a:rPr lang="en-GB" smtClean="0"/>
              <a:t>14/10/2013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B7E1-9967-49CA-98F4-B445A2947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588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9F255-094B-4DD6-B22B-D6FE2B1D0594}" type="datetimeFigureOut">
              <a:rPr lang="en-GB" smtClean="0"/>
              <a:t>14/10/2013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EB7E1-9967-49CA-98F4-B445A2947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27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Proposed Changes to Competition Framework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October </a:t>
            </a:r>
            <a:r>
              <a:rPr lang="en-GB" dirty="0" smtClean="0"/>
              <a:t>2013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17773"/>
            <a:ext cx="41148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927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Mid Tier Categories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Mid Tier events </a:t>
            </a:r>
            <a:r>
              <a:rPr lang="en-GB" dirty="0" smtClean="0"/>
              <a:t>to be </a:t>
            </a:r>
            <a:r>
              <a:rPr lang="en-GB" dirty="0" smtClean="0"/>
              <a:t>classified by </a:t>
            </a:r>
            <a:r>
              <a:rPr lang="en-GB" dirty="0" smtClean="0"/>
              <a:t>regatta </a:t>
            </a:r>
            <a:r>
              <a:rPr lang="en-GB" dirty="0" smtClean="0"/>
              <a:t>as:</a:t>
            </a:r>
          </a:p>
          <a:p>
            <a:pPr lvl="1"/>
            <a:r>
              <a:rPr lang="en-GB" dirty="0" smtClean="0"/>
              <a:t>Championship</a:t>
            </a:r>
          </a:p>
          <a:p>
            <a:pPr lvl="2"/>
            <a:r>
              <a:rPr lang="en-GB" dirty="0" smtClean="0"/>
              <a:t>Pathway events</a:t>
            </a:r>
          </a:p>
          <a:p>
            <a:pPr lvl="2"/>
            <a:r>
              <a:rPr lang="en-GB" dirty="0" smtClean="0"/>
              <a:t>Qualification for major mid-tier regattas</a:t>
            </a:r>
          </a:p>
          <a:p>
            <a:pPr lvl="2"/>
            <a:r>
              <a:rPr lang="en-GB" dirty="0" smtClean="0"/>
              <a:t>Qualification for </a:t>
            </a:r>
            <a:r>
              <a:rPr lang="en-GB" dirty="0" smtClean="0"/>
              <a:t>Top Tier National </a:t>
            </a:r>
            <a:r>
              <a:rPr lang="en-GB" dirty="0" smtClean="0"/>
              <a:t>and Trials events</a:t>
            </a:r>
          </a:p>
          <a:p>
            <a:pPr lvl="1"/>
            <a:r>
              <a:rPr lang="en-GB" dirty="0" smtClean="0"/>
              <a:t>Intermediate</a:t>
            </a:r>
          </a:p>
          <a:p>
            <a:pPr lvl="1"/>
            <a:r>
              <a:rPr lang="en-GB" dirty="0" smtClean="0"/>
              <a:t>Beginners</a:t>
            </a:r>
          </a:p>
          <a:p>
            <a:pPr lvl="2"/>
            <a:r>
              <a:rPr lang="en-GB" dirty="0" smtClean="0"/>
              <a:t>Retaining option to have a special first win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268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Mid Tier: </a:t>
            </a:r>
            <a:r>
              <a:rPr lang="en-GB" dirty="0" smtClean="0"/>
              <a:t>2014 transition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Aim for freedom in 2015, and transition for 2014 </a:t>
            </a:r>
            <a:r>
              <a:rPr lang="en-GB" dirty="0" smtClean="0"/>
              <a:t>Regattas</a:t>
            </a:r>
          </a:p>
          <a:p>
            <a:pPr lvl="1"/>
            <a:r>
              <a:rPr lang="en-GB" dirty="0" smtClean="0"/>
              <a:t>Regattas can start to innovate immediately</a:t>
            </a:r>
          </a:p>
          <a:p>
            <a:pPr lvl="2"/>
            <a:r>
              <a:rPr lang="en-GB" dirty="0" smtClean="0"/>
              <a:t>At least with mid-tier events</a:t>
            </a:r>
          </a:p>
          <a:p>
            <a:pPr lvl="1"/>
            <a:r>
              <a:rPr lang="en-GB" dirty="0" smtClean="0"/>
              <a:t>2014 regattas </a:t>
            </a:r>
            <a:r>
              <a:rPr lang="en-GB" dirty="0" smtClean="0"/>
              <a:t>may use current categories</a:t>
            </a:r>
            <a:endParaRPr lang="en-GB" dirty="0" smtClean="0"/>
          </a:p>
          <a:p>
            <a:pPr lvl="2"/>
            <a:r>
              <a:rPr lang="en-GB" dirty="0" smtClean="0"/>
              <a:t>Championship is roughly Intermediate 2 upwards</a:t>
            </a:r>
          </a:p>
          <a:p>
            <a:pPr lvl="2"/>
            <a:r>
              <a:rPr lang="en-GB" dirty="0" smtClean="0"/>
              <a:t>Intermediate is roughly IM3</a:t>
            </a:r>
          </a:p>
          <a:p>
            <a:pPr lvl="2"/>
            <a:r>
              <a:rPr lang="en-GB" dirty="0" smtClean="0"/>
              <a:t>Beginners is Novice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589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1: Jo Keen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At age 19, Jo has 4 rowing points and is “good”</a:t>
            </a:r>
          </a:p>
          <a:p>
            <a:pPr lvl="1"/>
            <a:r>
              <a:rPr lang="en-GB" dirty="0" smtClean="0"/>
              <a:t>In Far </a:t>
            </a:r>
            <a:r>
              <a:rPr lang="en-GB" dirty="0" err="1" smtClean="0"/>
              <a:t>Far</a:t>
            </a:r>
            <a:r>
              <a:rPr lang="en-GB" dirty="0" smtClean="0"/>
              <a:t> Away, Jo had to race IM3 with novices</a:t>
            </a:r>
          </a:p>
          <a:p>
            <a:r>
              <a:rPr lang="en-GB" dirty="0" smtClean="0"/>
              <a:t>At Far City Regatta, Jo’s crew enters Champ 8s, and Jo and a friend enter </a:t>
            </a:r>
            <a:r>
              <a:rPr lang="en-GB" dirty="0" err="1" smtClean="0"/>
              <a:t>Intermed</a:t>
            </a:r>
            <a:r>
              <a:rPr lang="en-GB" dirty="0"/>
              <a:t> </a:t>
            </a:r>
            <a:r>
              <a:rPr lang="en-GB" dirty="0" smtClean="0"/>
              <a:t>2- to get some practice</a:t>
            </a:r>
          </a:p>
          <a:p>
            <a:pPr lvl="1"/>
            <a:r>
              <a:rPr lang="en-GB" dirty="0" smtClean="0"/>
              <a:t>Winning at Champ gets Jo’s 8 an entry for Midland Pond International Champ 8s, and the crew is on the way to bigger things</a:t>
            </a:r>
          </a:p>
          <a:p>
            <a:pPr lvl="1"/>
            <a:r>
              <a:rPr lang="en-GB" dirty="0" smtClean="0"/>
              <a:t>At Far City Sprint, Jo celebrates by lining up with the old novices in </a:t>
            </a:r>
            <a:r>
              <a:rPr lang="en-GB" dirty="0" err="1" smtClean="0"/>
              <a:t>Intermed</a:t>
            </a:r>
            <a:r>
              <a:rPr lang="en-GB" dirty="0" smtClean="0"/>
              <a:t> 4, 4x and 2-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345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2: Robin Old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Competing for 25 years, getting on a bit, Vet C</a:t>
            </a:r>
          </a:p>
          <a:p>
            <a:pPr lvl="1"/>
            <a:r>
              <a:rPr lang="en-GB" dirty="0" smtClean="0"/>
              <a:t>Stroked last year’s Henley 8, but had back trouble</a:t>
            </a:r>
          </a:p>
          <a:p>
            <a:pPr lvl="1"/>
            <a:r>
              <a:rPr lang="en-GB" dirty="0" smtClean="0"/>
              <a:t>Kids are rowing now, and wants to have more fun</a:t>
            </a:r>
          </a:p>
          <a:p>
            <a:r>
              <a:rPr lang="en-GB" dirty="0" smtClean="0"/>
              <a:t>Enters Masters up to national level</a:t>
            </a:r>
          </a:p>
          <a:p>
            <a:r>
              <a:rPr lang="en-GB" dirty="0" smtClean="0"/>
              <a:t>Comes along to Far City Regatta to race</a:t>
            </a:r>
          </a:p>
          <a:p>
            <a:pPr lvl="1"/>
            <a:r>
              <a:rPr lang="en-GB" dirty="0" err="1" smtClean="0"/>
              <a:t>Intermed</a:t>
            </a:r>
            <a:r>
              <a:rPr lang="en-GB" dirty="0" smtClean="0"/>
              <a:t>. And Vet C 1x</a:t>
            </a:r>
          </a:p>
          <a:p>
            <a:pPr lvl="1"/>
            <a:r>
              <a:rPr lang="en-GB" dirty="0" smtClean="0"/>
              <a:t>Champ 4s with half last year’s Henley crew</a:t>
            </a:r>
          </a:p>
          <a:p>
            <a:r>
              <a:rPr lang="en-GB" dirty="0" smtClean="0"/>
              <a:t>Partner and son enter family 2xs – and win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603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3: Far City Regatta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Early May, 1000m with 2 bends and a bridge</a:t>
            </a:r>
          </a:p>
          <a:p>
            <a:pPr lvl="1"/>
            <a:r>
              <a:rPr lang="en-GB" dirty="0" smtClean="0"/>
              <a:t>3 local(</a:t>
            </a:r>
            <a:r>
              <a:rPr lang="en-GB" dirty="0" err="1" smtClean="0"/>
              <a:t>ish</a:t>
            </a:r>
            <a:r>
              <a:rPr lang="en-GB" dirty="0" smtClean="0"/>
              <a:t>) universities; 10 regular clubs</a:t>
            </a:r>
          </a:p>
          <a:p>
            <a:r>
              <a:rPr lang="en-GB" dirty="0" smtClean="0"/>
              <a:t>Offers usual junior and masters events, plus:</a:t>
            </a:r>
          </a:p>
          <a:p>
            <a:pPr lvl="1"/>
            <a:r>
              <a:rPr lang="en-GB" dirty="0" smtClean="0"/>
              <a:t>Open &amp; Women’s Champ 8s and 4s for aspiring ML racers</a:t>
            </a:r>
          </a:p>
          <a:p>
            <a:pPr lvl="1"/>
            <a:r>
              <a:rPr lang="en-GB" dirty="0" err="1" smtClean="0"/>
              <a:t>Intermed</a:t>
            </a:r>
            <a:r>
              <a:rPr lang="en-GB" dirty="0" smtClean="0"/>
              <a:t>: Open &amp; women, in all boats: for serious rowers with regional aspirations</a:t>
            </a:r>
          </a:p>
          <a:p>
            <a:pPr lvl="2"/>
            <a:r>
              <a:rPr lang="en-GB" dirty="0" smtClean="0"/>
              <a:t>Subcategory for those without a win for 2 years, subject to entries</a:t>
            </a:r>
          </a:p>
          <a:p>
            <a:pPr lvl="1"/>
            <a:r>
              <a:rPr lang="en-GB" dirty="0" err="1" smtClean="0"/>
              <a:t>Intermed</a:t>
            </a:r>
            <a:r>
              <a:rPr lang="en-GB" dirty="0" smtClean="0"/>
              <a:t>: family 2x to attract the Junior parents racing who “retired” 10 years ago</a:t>
            </a:r>
          </a:p>
          <a:p>
            <a:pPr lvl="1"/>
            <a:r>
              <a:rPr lang="en-GB" dirty="0" smtClean="0"/>
              <a:t>Beginner 4+ and 4x</a:t>
            </a:r>
          </a:p>
          <a:p>
            <a:pPr lvl="1"/>
            <a:r>
              <a:rPr lang="en-GB" dirty="0" smtClean="0"/>
              <a:t>Lunchtime skills events for anyone who wants to enter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07915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4: Midland Pond International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Mid-June, 7 lanes, 2K ML</a:t>
            </a:r>
          </a:p>
          <a:p>
            <a:r>
              <a:rPr lang="en-GB" dirty="0" smtClean="0"/>
              <a:t>Winners aspire to Henley and Brit. Champs</a:t>
            </a:r>
          </a:p>
          <a:p>
            <a:pPr lvl="1"/>
            <a:r>
              <a:rPr lang="en-GB" dirty="0"/>
              <a:t>Champ events </a:t>
            </a:r>
            <a:r>
              <a:rPr lang="en-GB" dirty="0" smtClean="0"/>
              <a:t>offered in all boat types, along with a full set of J18 and J16 events</a:t>
            </a:r>
          </a:p>
          <a:p>
            <a:pPr lvl="1"/>
            <a:r>
              <a:rPr lang="en-GB" dirty="0" smtClean="0"/>
              <a:t>Champ entry requires 2 Champ wins this season, or 3 in this and last seasons</a:t>
            </a:r>
          </a:p>
          <a:p>
            <a:pPr lvl="1"/>
            <a:r>
              <a:rPr lang="en-GB" dirty="0" err="1" smtClean="0"/>
              <a:t>Intermed</a:t>
            </a:r>
            <a:r>
              <a:rPr lang="en-GB" dirty="0" smtClean="0"/>
              <a:t> events: Open &amp; Women: U23, </a:t>
            </a:r>
            <a:r>
              <a:rPr lang="en-GB" dirty="0" err="1" smtClean="0"/>
              <a:t>lwt</a:t>
            </a:r>
            <a:endParaRPr lang="en-GB" dirty="0" smtClean="0"/>
          </a:p>
          <a:p>
            <a:pPr lvl="2"/>
            <a:r>
              <a:rPr lang="en-GB" dirty="0" smtClean="0"/>
              <a:t>Entry requires at least half the crew to have at least one </a:t>
            </a:r>
            <a:r>
              <a:rPr lang="en-GB" dirty="0" err="1" smtClean="0"/>
              <a:t>Intermed</a:t>
            </a:r>
            <a:r>
              <a:rPr lang="en-GB" dirty="0" smtClean="0"/>
              <a:t>. win this season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6238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5: Small Region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Small Region has 5 clubs and 5 Universities</a:t>
            </a:r>
          </a:p>
          <a:p>
            <a:pPr lvl="1"/>
            <a:r>
              <a:rPr lang="en-GB" dirty="0" smtClean="0"/>
              <a:t>Not many regattas and heads</a:t>
            </a:r>
          </a:p>
          <a:p>
            <a:pPr lvl="1"/>
            <a:r>
              <a:rPr lang="en-GB" dirty="0" smtClean="0"/>
              <a:t>2-3 clubs and 2 </a:t>
            </a:r>
            <a:r>
              <a:rPr lang="en-GB" dirty="0" err="1" smtClean="0"/>
              <a:t>Unis</a:t>
            </a:r>
            <a:r>
              <a:rPr lang="en-GB" dirty="0" smtClean="0"/>
              <a:t> do HORR entries most years</a:t>
            </a:r>
          </a:p>
          <a:p>
            <a:r>
              <a:rPr lang="en-GB" dirty="0" smtClean="0"/>
              <a:t>Region works with local and neighbouring-region regattas to provide pathway events of 1000 to 1500m at </a:t>
            </a:r>
            <a:r>
              <a:rPr lang="en-GB" dirty="0"/>
              <a:t>5</a:t>
            </a:r>
            <a:r>
              <a:rPr lang="en-GB" dirty="0" smtClean="0"/>
              <a:t> regattas April to June</a:t>
            </a:r>
          </a:p>
          <a:p>
            <a:pPr lvl="1"/>
            <a:r>
              <a:rPr lang="en-GB" dirty="0" smtClean="0"/>
              <a:t>Champ 8 and 4 events</a:t>
            </a:r>
          </a:p>
          <a:p>
            <a:r>
              <a:rPr lang="en-GB" dirty="0" smtClean="0"/>
              <a:t>Region also sets up local leagues and prizes to encourage </a:t>
            </a:r>
            <a:r>
              <a:rPr lang="en-GB" dirty="0" err="1" smtClean="0"/>
              <a:t>Intermed</a:t>
            </a:r>
            <a:r>
              <a:rPr lang="en-GB" dirty="0" smtClean="0"/>
              <a:t>, Beginner and bottom tier rowing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9913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Case 6: </a:t>
            </a:r>
            <a:r>
              <a:rPr lang="en-GB" dirty="0" err="1" smtClean="0"/>
              <a:t>Puddletown</a:t>
            </a:r>
            <a:r>
              <a:rPr lang="en-GB" dirty="0" smtClean="0"/>
              <a:t> Splash</a:t>
            </a:r>
            <a:br>
              <a:rPr lang="en-GB" dirty="0" smtClean="0"/>
            </a:br>
            <a:r>
              <a:rPr lang="en-GB" dirty="0" smtClean="0"/>
              <a:t>bottom tier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PRC has schools using its facilities, lots of juniors and recreational rowers, and lots of learn-to-row courses</a:t>
            </a:r>
          </a:p>
          <a:p>
            <a:pPr lvl="1"/>
            <a:r>
              <a:rPr lang="en-GB" dirty="0" smtClean="0"/>
              <a:t>Each week, PRC offers to time crews over 1000m, and runs a series of skills sessions</a:t>
            </a:r>
          </a:p>
          <a:p>
            <a:pPr lvl="1"/>
            <a:r>
              <a:rPr lang="en-GB" dirty="0" err="1" smtClean="0"/>
              <a:t>Puddletown</a:t>
            </a:r>
            <a:r>
              <a:rPr lang="en-GB" dirty="0" smtClean="0"/>
              <a:t> Splash in July divides entrants into blocks of 6, based on 1000m times, and runs round robin races</a:t>
            </a:r>
          </a:p>
          <a:p>
            <a:pPr lvl="2"/>
            <a:r>
              <a:rPr lang="en-GB" dirty="0" smtClean="0"/>
              <a:t>All competitors must also do a series of skills events</a:t>
            </a:r>
          </a:p>
          <a:p>
            <a:pPr lvl="1"/>
            <a:r>
              <a:rPr lang="en-GB" dirty="0" smtClean="0"/>
              <a:t>Wins mean point s and Points mean prizes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1124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Questions?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464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Framework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907704" y="2267580"/>
            <a:ext cx="1021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TOP TIER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907704" y="3347700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MID TIER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691680" y="5219908"/>
            <a:ext cx="148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BOTTOM TIER</a:t>
            </a:r>
            <a:endParaRPr lang="en-GB" dirty="0"/>
          </a:p>
        </p:txBody>
      </p:sp>
      <p:sp>
        <p:nvSpPr>
          <p:cNvPr id="3" name="Isosceles Triangle 2"/>
          <p:cNvSpPr/>
          <p:nvPr/>
        </p:nvSpPr>
        <p:spPr>
          <a:xfrm>
            <a:off x="3131840" y="1700808"/>
            <a:ext cx="3096344" cy="4752528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131840" y="2996952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131840" y="4581128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20072" y="2204864"/>
            <a:ext cx="2853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National level events</a:t>
            </a:r>
          </a:p>
          <a:p>
            <a:r>
              <a:rPr lang="en-GB" dirty="0" smtClean="0"/>
              <a:t>National team feeder events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657358" y="3142709"/>
            <a:ext cx="28750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Traditional Club Competition</a:t>
            </a:r>
          </a:p>
          <a:p>
            <a:r>
              <a:rPr lang="en-GB" dirty="0" smtClean="0"/>
              <a:t>Championship</a:t>
            </a:r>
          </a:p>
          <a:p>
            <a:r>
              <a:rPr lang="en-GB" dirty="0" smtClean="0"/>
              <a:t>Intermediate</a:t>
            </a:r>
          </a:p>
          <a:p>
            <a:r>
              <a:rPr lang="en-GB" dirty="0" smtClean="0"/>
              <a:t>Beginner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38685" y="4941168"/>
            <a:ext cx="2965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Fun events, skills events,</a:t>
            </a:r>
          </a:p>
          <a:p>
            <a:r>
              <a:rPr lang="en-GB" dirty="0"/>
              <a:t>a</a:t>
            </a:r>
            <a:r>
              <a:rPr lang="en-GB" dirty="0" smtClean="0"/>
              <a:t>nd other deregulated events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713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 for change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Overdue change</a:t>
            </a:r>
          </a:p>
          <a:p>
            <a:pPr lvl="1"/>
            <a:r>
              <a:rPr lang="en-GB" dirty="0" smtClean="0"/>
              <a:t>2002 review not fully implemented</a:t>
            </a:r>
          </a:p>
          <a:p>
            <a:pPr lvl="1"/>
            <a:r>
              <a:rPr lang="en-GB" dirty="0" smtClean="0"/>
              <a:t>2012 review</a:t>
            </a:r>
          </a:p>
          <a:p>
            <a:pPr lvl="2"/>
            <a:r>
              <a:rPr lang="en-GB" dirty="0" smtClean="0"/>
              <a:t>open </a:t>
            </a:r>
            <a:r>
              <a:rPr lang="en-GB" dirty="0"/>
              <a:t>questionnaire to </a:t>
            </a:r>
            <a:r>
              <a:rPr lang="en-GB" dirty="0" smtClean="0"/>
              <a:t>regions </a:t>
            </a:r>
            <a:r>
              <a:rPr lang="en-GB" dirty="0"/>
              <a:t>via the NCC and Committee </a:t>
            </a:r>
            <a:r>
              <a:rPr lang="en-GB" dirty="0" smtClean="0"/>
              <a:t>Chairs</a:t>
            </a:r>
          </a:p>
          <a:p>
            <a:pPr lvl="2"/>
            <a:r>
              <a:rPr lang="en-GB" dirty="0" smtClean="0"/>
              <a:t>Competition </a:t>
            </a:r>
            <a:r>
              <a:rPr lang="en-GB" dirty="0"/>
              <a:t>Review Working </a:t>
            </a:r>
            <a:r>
              <a:rPr lang="en-GB" dirty="0" smtClean="0"/>
              <a:t>Group Framework proposal</a:t>
            </a:r>
          </a:p>
          <a:p>
            <a:pPr lvl="1"/>
            <a:r>
              <a:rPr lang="en-GB" dirty="0" smtClean="0"/>
              <a:t>2013: Membership Questionnaire</a:t>
            </a:r>
          </a:p>
          <a:p>
            <a:pPr lvl="2"/>
            <a:r>
              <a:rPr lang="en-GB" dirty="0" smtClean="0"/>
              <a:t>overwhelming support to change the points system and improve the racing experience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448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change of mind-set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Currently, points record a competitor’s past</a:t>
            </a:r>
          </a:p>
          <a:p>
            <a:pPr lvl="1"/>
            <a:r>
              <a:rPr lang="en-GB" dirty="0" smtClean="0"/>
              <a:t>No incentive to develop in future</a:t>
            </a:r>
          </a:p>
          <a:p>
            <a:r>
              <a:rPr lang="en-GB" dirty="0" smtClean="0"/>
              <a:t>Proposal requires refocusing</a:t>
            </a:r>
          </a:p>
          <a:p>
            <a:pPr lvl="1"/>
            <a:r>
              <a:rPr lang="en-GB" dirty="0" smtClean="0"/>
              <a:t>Enter events according to ambition, not past achievement</a:t>
            </a:r>
          </a:p>
          <a:p>
            <a:r>
              <a:rPr lang="en-GB" dirty="0" smtClean="0"/>
              <a:t>Pot-hunting is </a:t>
            </a:r>
            <a:r>
              <a:rPr lang="en-GB" dirty="0" smtClean="0"/>
              <a:t>possible, but not if you want to race at Henley events, Brit. Champs, etc.</a:t>
            </a:r>
          </a:p>
          <a:p>
            <a:pPr lvl="1"/>
            <a:r>
              <a:rPr lang="en-GB" dirty="0" smtClean="0"/>
              <a:t>Imaginative event designation by regattas needed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128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Top Tier</a:t>
            </a:r>
            <a:br>
              <a:rPr lang="en-GB" dirty="0" smtClean="0"/>
            </a:br>
            <a:r>
              <a:rPr lang="en-GB" sz="4000" dirty="0" smtClean="0"/>
              <a:t>National and Squad level rowing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Key </a:t>
            </a:r>
            <a:r>
              <a:rPr lang="en-GB" dirty="0"/>
              <a:t>principles</a:t>
            </a:r>
          </a:p>
          <a:p>
            <a:pPr lvl="1"/>
            <a:r>
              <a:rPr lang="en-GB" i="1" dirty="0"/>
              <a:t>Aimed at aspiring international representatives</a:t>
            </a:r>
            <a:endParaRPr lang="en-GB" sz="3600" dirty="0"/>
          </a:p>
          <a:p>
            <a:pPr lvl="1"/>
            <a:r>
              <a:rPr lang="en-GB" dirty="0" smtClean="0"/>
              <a:t>Regattas (and Heads) owned </a:t>
            </a:r>
            <a:r>
              <a:rPr lang="en-GB" dirty="0"/>
              <a:t>and run by BR</a:t>
            </a:r>
            <a:endParaRPr lang="en-GB" sz="3600" dirty="0"/>
          </a:p>
          <a:p>
            <a:pPr lvl="1"/>
            <a:r>
              <a:rPr lang="en-GB" dirty="0" smtClean="0"/>
              <a:t>Henley Royal and Henley Women’s Regattas</a:t>
            </a:r>
            <a:endParaRPr lang="en-GB" sz="3600" dirty="0"/>
          </a:p>
          <a:p>
            <a:r>
              <a:rPr lang="en-GB" dirty="0" smtClean="0"/>
              <a:t>Top tier is goal for developing rowers</a:t>
            </a:r>
          </a:p>
          <a:p>
            <a:pPr lvl="1"/>
            <a:r>
              <a:rPr lang="en-GB" dirty="0" smtClean="0"/>
              <a:t>Aspire to compete at the top level by competing strongly in Mid Tier</a:t>
            </a:r>
          </a:p>
          <a:p>
            <a:r>
              <a:rPr lang="en-GB" dirty="0" smtClean="0"/>
              <a:t>For many competitors, no aspiration to top tier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19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Mid Tier</a:t>
            </a:r>
            <a:br>
              <a:rPr lang="en-GB" dirty="0" smtClean="0"/>
            </a:br>
            <a:r>
              <a:rPr lang="en-GB" sz="4000" dirty="0" smtClean="0"/>
              <a:t>Formal Competition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Key principles</a:t>
            </a:r>
          </a:p>
          <a:p>
            <a:pPr lvl="1"/>
            <a:r>
              <a:rPr lang="en-GB" i="1" dirty="0" smtClean="0"/>
              <a:t>Aimed </a:t>
            </a:r>
            <a:r>
              <a:rPr lang="en-GB" i="1" dirty="0"/>
              <a:t>at formal club rowers</a:t>
            </a:r>
            <a:endParaRPr lang="en-GB" dirty="0"/>
          </a:p>
          <a:p>
            <a:pPr lvl="1"/>
            <a:r>
              <a:rPr lang="en-GB" dirty="0"/>
              <a:t>Raced under full British Rowing Rules</a:t>
            </a:r>
          </a:p>
          <a:p>
            <a:pPr lvl="2"/>
            <a:r>
              <a:rPr lang="en-GB" dirty="0"/>
              <a:t>Full BR Racing Licence.</a:t>
            </a:r>
          </a:p>
          <a:p>
            <a:pPr lvl="2"/>
            <a:r>
              <a:rPr lang="en-GB" dirty="0"/>
              <a:t>BR insured and endorsed </a:t>
            </a:r>
            <a:endParaRPr lang="en-GB" dirty="0" smtClean="0"/>
          </a:p>
          <a:p>
            <a:r>
              <a:rPr lang="en-GB" dirty="0" smtClean="0"/>
              <a:t>Evolving from current regatta format </a:t>
            </a:r>
          </a:p>
          <a:p>
            <a:pPr lvl="1"/>
            <a:r>
              <a:rPr lang="en-GB" dirty="0" smtClean="0"/>
              <a:t>over 2 years, but pace set by regattas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812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Bottom Tier</a:t>
            </a:r>
            <a:br>
              <a:rPr lang="en-GB" dirty="0" smtClean="0"/>
            </a:br>
            <a:r>
              <a:rPr lang="en-GB" sz="4000" dirty="0" smtClean="0"/>
              <a:t>recreational and fun rowing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Key principles</a:t>
            </a:r>
          </a:p>
          <a:p>
            <a:pPr lvl="1"/>
            <a:r>
              <a:rPr lang="en-GB" sz="2400" i="1" dirty="0" smtClean="0"/>
              <a:t>Aimed </a:t>
            </a:r>
            <a:r>
              <a:rPr lang="en-GB" sz="2400" i="1" dirty="0"/>
              <a:t>at wide range of rowers </a:t>
            </a:r>
            <a:endParaRPr lang="en-GB" sz="2400" dirty="0"/>
          </a:p>
          <a:p>
            <a:pPr lvl="1"/>
            <a:r>
              <a:rPr lang="en-GB" sz="2400" dirty="0" smtClean="0"/>
              <a:t>Deregulated, local rules, commercial involvement</a:t>
            </a:r>
            <a:endParaRPr lang="en-GB" sz="2400" dirty="0"/>
          </a:p>
          <a:p>
            <a:pPr lvl="1"/>
            <a:r>
              <a:rPr lang="en-GB" sz="2400" dirty="0"/>
              <a:t>Nominal </a:t>
            </a:r>
            <a:r>
              <a:rPr lang="en-GB" sz="2400" dirty="0" smtClean="0"/>
              <a:t>entry</a:t>
            </a:r>
          </a:p>
          <a:p>
            <a:pPr lvl="2"/>
            <a:r>
              <a:rPr lang="en-GB" sz="2000" dirty="0" smtClean="0"/>
              <a:t>Possibly, BR </a:t>
            </a:r>
            <a:r>
              <a:rPr lang="en-GB" sz="2000" dirty="0"/>
              <a:t>safety /quality kite mark </a:t>
            </a:r>
            <a:r>
              <a:rPr lang="en-GB" sz="2000" dirty="0" smtClean="0"/>
              <a:t>+ day </a:t>
            </a:r>
            <a:r>
              <a:rPr lang="en-GB" sz="2000" dirty="0" smtClean="0"/>
              <a:t>registration</a:t>
            </a:r>
          </a:p>
          <a:p>
            <a:r>
              <a:rPr lang="en-GB" sz="2800" dirty="0" smtClean="0"/>
              <a:t>Safe, fun participation events</a:t>
            </a:r>
          </a:p>
          <a:p>
            <a:pPr lvl="1"/>
            <a:r>
              <a:rPr lang="en-GB" sz="2400" dirty="0" smtClean="0"/>
              <a:t>Could involve commercial organisation</a:t>
            </a:r>
          </a:p>
          <a:p>
            <a:pPr lvl="1"/>
            <a:r>
              <a:rPr lang="en-GB" sz="2400" dirty="0" smtClean="0"/>
              <a:t>Anyone can take part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6762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Mid Tier Racing: </a:t>
            </a:r>
            <a:r>
              <a:rPr lang="en-GB" dirty="0" err="1" smtClean="0"/>
              <a:t>RoR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Abolition points system</a:t>
            </a:r>
          </a:p>
          <a:p>
            <a:r>
              <a:rPr lang="en-GB" dirty="0" smtClean="0"/>
              <a:t>Retain:</a:t>
            </a:r>
          </a:p>
          <a:p>
            <a:pPr lvl="1"/>
            <a:r>
              <a:rPr lang="en-GB" dirty="0" smtClean="0"/>
              <a:t>Junior categories</a:t>
            </a:r>
          </a:p>
          <a:p>
            <a:pPr lvl="1"/>
            <a:r>
              <a:rPr lang="en-GB" dirty="0" smtClean="0"/>
              <a:t>Lightweight categories</a:t>
            </a:r>
          </a:p>
          <a:p>
            <a:pPr lvl="1"/>
            <a:r>
              <a:rPr lang="en-GB" dirty="0" smtClean="0"/>
              <a:t>Masters categories</a:t>
            </a:r>
          </a:p>
          <a:p>
            <a:r>
              <a:rPr lang="en-GB" dirty="0" smtClean="0"/>
              <a:t>Other rules of competition essentially unchanged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15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Mid Tier Racing: Events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regatta can opt to run Mid Tier events</a:t>
            </a:r>
          </a:p>
          <a:p>
            <a:pPr lvl="1"/>
            <a:r>
              <a:rPr lang="en-GB" dirty="0" smtClean="0"/>
              <a:t>On their own</a:t>
            </a:r>
          </a:p>
          <a:p>
            <a:pPr lvl="1"/>
            <a:r>
              <a:rPr lang="en-GB" dirty="0" smtClean="0"/>
              <a:t>Alongside Bottom Tier events</a:t>
            </a:r>
          </a:p>
          <a:p>
            <a:r>
              <a:rPr lang="en-GB" dirty="0" smtClean="0"/>
              <a:t>Regatta selects events and entry conditions</a:t>
            </a:r>
          </a:p>
          <a:p>
            <a:pPr lvl="1"/>
            <a:r>
              <a:rPr lang="en-GB" dirty="0" smtClean="0"/>
              <a:t>Create own classification within general categories</a:t>
            </a:r>
          </a:p>
        </p:txBody>
      </p:sp>
    </p:spTree>
    <p:extLst>
      <p:ext uri="{BB962C8B-B14F-4D97-AF65-F5344CB8AC3E}">
        <p14:creationId xmlns:p14="http://schemas.microsoft.com/office/powerpoint/2010/main" val="135723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928</Words>
  <Application>Microsoft Office PowerPoint</Application>
  <PresentationFormat>On-screen Show (4:3)</PresentationFormat>
  <Paragraphs>130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Proposed Changes to Competition Framework</vt:lpstr>
      <vt:lpstr>The Framework</vt:lpstr>
      <vt:lpstr>Motivation for change</vt:lpstr>
      <vt:lpstr>A change of mind-set</vt:lpstr>
      <vt:lpstr>Top Tier National and Squad level rowing</vt:lpstr>
      <vt:lpstr>Mid Tier Formal Competition</vt:lpstr>
      <vt:lpstr>Bottom Tier recreational and fun rowing</vt:lpstr>
      <vt:lpstr>Mid Tier Racing: RoR</vt:lpstr>
      <vt:lpstr>Mid Tier Racing: Events </vt:lpstr>
      <vt:lpstr>Mid Tier Categories</vt:lpstr>
      <vt:lpstr>Mid Tier: 2014 transition</vt:lpstr>
      <vt:lpstr>Case 1: Jo Keen</vt:lpstr>
      <vt:lpstr>Case 2: Robin Old</vt:lpstr>
      <vt:lpstr>Case 3: Far City Regatta</vt:lpstr>
      <vt:lpstr>Case 4: Midland Pond International</vt:lpstr>
      <vt:lpstr>Case 5: Small Region</vt:lpstr>
      <vt:lpstr>Case 6: Puddletown Splash bottom tier </vt:lpstr>
      <vt:lpstr>Questions?</vt:lpstr>
    </vt:vector>
  </TitlesOfParts>
  <Company>Department of Computer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Changes to Competition Framework</dc:title>
  <dc:creator>Fiona Polack</dc:creator>
  <cp:lastModifiedBy>Fiona Polack</cp:lastModifiedBy>
  <cp:revision>21</cp:revision>
  <dcterms:created xsi:type="dcterms:W3CDTF">2013-10-11T21:05:21Z</dcterms:created>
  <dcterms:modified xsi:type="dcterms:W3CDTF">2013-10-14T22:11:32Z</dcterms:modified>
</cp:coreProperties>
</file>